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6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8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6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0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0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0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0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0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1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1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1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1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1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1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1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1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2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3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5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6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7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8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69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0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hyperlink" Target="https://en.cppreference.com/w/cpp/language/operator_precedence" TargetMode="External"/><Relationship Id="rId4" Type="http://schemas.openxmlformats.org/officeDocument/2006/relationships/image" Target="../media/image71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2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3.png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4.png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5.png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6.png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7.png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8.png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79.png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1.png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2.png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3.png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4.png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5.png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6.png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7.png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1.png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2.png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3.png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94.png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github.com/gammasoft71" TargetMode="External"/><Relationship Id="rId3" Type="http://schemas.openxmlformats.org/officeDocument/2006/relationships/hyperlink" Target="https://github.com/yfiumefreddo" TargetMode="External"/><Relationship Id="rId4" Type="http://schemas.openxmlformats.org/officeDocument/2006/relationships/hyperlink" Target="https://gammasoft71.wixsite.com/gammasoft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png"/><Relationship Id="rId3" Type="http://schemas.openxmlformats.org/officeDocument/2006/relationships/image" Target="../media/image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7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29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2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3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4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6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7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8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39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2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8.png"/><Relationship Id="rId3" Type="http://schemas.openxmlformats.org/officeDocument/2006/relationships/image" Target="../media/image2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2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6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56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8288" y="3847133"/>
            <a:ext cx="6627424" cy="745043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Modern C++ Course"/>
          <p:cNvSpPr txBox="1"/>
          <p:nvPr/>
        </p:nvSpPr>
        <p:spPr>
          <a:xfrm>
            <a:off x="5280787" y="1022680"/>
            <a:ext cx="13822427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232" sz="11600"/>
            </a:lvl1pPr>
          </a:lstStyle>
          <a:p>
            <a:pPr/>
            <a:r>
              <a:t>Modern C++ Course</a:t>
            </a:r>
          </a:p>
        </p:txBody>
      </p:sp>
      <p:grpSp>
        <p:nvGrpSpPr>
          <p:cNvPr id="17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3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6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6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6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7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68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69" name="program.cpp"/>
          <p:cNvSpPr txBox="1"/>
          <p:nvPr/>
        </p:nvSpPr>
        <p:spPr>
          <a:xfrm>
            <a:off x="1339883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sp>
        <p:nvSpPr>
          <p:cNvPr id="270" name="CMakeLists.txt"/>
          <p:cNvSpPr txBox="1"/>
          <p:nvPr/>
        </p:nvSpPr>
        <p:spPr>
          <a:xfrm>
            <a:off x="12902672" y="2710386"/>
            <a:ext cx="42016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CMakeLists.txt</a:t>
            </a:r>
          </a:p>
        </p:txBody>
      </p:sp>
      <p:pic>
        <p:nvPicPr>
          <p:cNvPr id="27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2493" y="3646959"/>
            <a:ext cx="9150067" cy="4071669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273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0309" y="3599849"/>
            <a:ext cx="8926540" cy="365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50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1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0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0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0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1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12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1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80400" y="7527209"/>
            <a:ext cx="7594600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8300" y="2284054"/>
            <a:ext cx="7391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5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31300" y="2284054"/>
            <a:ext cx="6756400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6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429299" y="2284054"/>
            <a:ext cx="6756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7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63645" y="7527209"/>
            <a:ext cx="65278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8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363954" y="7039661"/>
            <a:ext cx="75946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52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2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2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2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2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2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2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28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2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80400" y="7527209"/>
            <a:ext cx="7594600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8300" y="2284054"/>
            <a:ext cx="7391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1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31300" y="2284054"/>
            <a:ext cx="6756400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2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429299" y="2284054"/>
            <a:ext cx="6756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3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363954" y="7039661"/>
            <a:ext cx="7594601" cy="553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4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36545" y="7070009"/>
            <a:ext cx="75946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Parameter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 are passed by value</a:t>
            </a:r>
          </a:p>
        </p:txBody>
      </p:sp>
      <p:sp>
        <p:nvSpPr>
          <p:cNvPr id="153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4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3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3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4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4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4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44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4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122" y="2722634"/>
            <a:ext cx="7594601" cy="965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Parameter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 are passed by value</a:t>
            </a:r>
          </a:p>
        </p:txBody>
      </p:sp>
      <p:sp>
        <p:nvSpPr>
          <p:cNvPr id="154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5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4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5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5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5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5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55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5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122" y="2722634"/>
            <a:ext cx="7594601" cy="96520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57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58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559" name="Rectangle"/>
          <p:cNvSpPr/>
          <p:nvPr/>
        </p:nvSpPr>
        <p:spPr>
          <a:xfrm>
            <a:off x="1424047" y="54660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{"/>
          <p:cNvSpPr txBox="1"/>
          <p:nvPr/>
        </p:nvSpPr>
        <p:spPr>
          <a:xfrm>
            <a:off x="11013261" y="7311435"/>
            <a:ext cx="790957" cy="2506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562" name="Parameter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 are passed by value</a:t>
            </a:r>
          </a:p>
        </p:txBody>
      </p:sp>
      <p:sp>
        <p:nvSpPr>
          <p:cNvPr id="156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6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6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6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6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6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6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70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7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122" y="2722634"/>
            <a:ext cx="7594601" cy="96520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72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73" name="s"/>
          <p:cNvSpPr txBox="1"/>
          <p:nvPr/>
        </p:nvSpPr>
        <p:spPr>
          <a:xfrm rot="16200000">
            <a:off x="10678709" y="8529311"/>
            <a:ext cx="31750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s</a:t>
            </a:r>
          </a:p>
        </p:txBody>
      </p:sp>
      <p:sp>
        <p:nvSpPr>
          <p:cNvPr id="1574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575" name="Rectangle"/>
          <p:cNvSpPr/>
          <p:nvPr/>
        </p:nvSpPr>
        <p:spPr>
          <a:xfrm>
            <a:off x="1424047" y="58978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{"/>
          <p:cNvSpPr txBox="1"/>
          <p:nvPr/>
        </p:nvSpPr>
        <p:spPr>
          <a:xfrm>
            <a:off x="11013261" y="7311435"/>
            <a:ext cx="790957" cy="2506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578" name="Parameter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 are passed by value</a:t>
            </a:r>
          </a:p>
        </p:txBody>
      </p:sp>
      <p:sp>
        <p:nvSpPr>
          <p:cNvPr id="157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8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8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58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58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8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586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58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122" y="2722634"/>
            <a:ext cx="7594601" cy="96520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88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89" name="s"/>
          <p:cNvSpPr txBox="1"/>
          <p:nvPr/>
        </p:nvSpPr>
        <p:spPr>
          <a:xfrm rot="16200000">
            <a:off x="10678709" y="8529311"/>
            <a:ext cx="31750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s</a:t>
            </a:r>
          </a:p>
        </p:txBody>
      </p:sp>
      <p:sp>
        <p:nvSpPr>
          <p:cNvPr id="1590" name="{"/>
          <p:cNvSpPr txBox="1"/>
          <p:nvPr/>
        </p:nvSpPr>
        <p:spPr>
          <a:xfrm>
            <a:off x="11027805" y="5245562"/>
            <a:ext cx="790957" cy="2506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591" name="p"/>
          <p:cNvSpPr txBox="1"/>
          <p:nvPr/>
        </p:nvSpPr>
        <p:spPr>
          <a:xfrm rot="16200000">
            <a:off x="10674356" y="6444540"/>
            <a:ext cx="35529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p</a:t>
            </a:r>
          </a:p>
        </p:txBody>
      </p:sp>
      <p:sp>
        <p:nvSpPr>
          <p:cNvPr id="1592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593" name="Rectangle"/>
          <p:cNvSpPr/>
          <p:nvPr/>
        </p:nvSpPr>
        <p:spPr>
          <a:xfrm>
            <a:off x="1424047" y="72186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94" name="Rectangle"/>
          <p:cNvSpPr/>
          <p:nvPr/>
        </p:nvSpPr>
        <p:spPr>
          <a:xfrm>
            <a:off x="1424047" y="8628362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{"/>
          <p:cNvSpPr txBox="1"/>
          <p:nvPr/>
        </p:nvSpPr>
        <p:spPr>
          <a:xfrm>
            <a:off x="11013261" y="7311435"/>
            <a:ext cx="790957" cy="2506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597" name="Parameter are passed by value"/>
          <p:cNvSpPr txBox="1"/>
          <p:nvPr>
            <p:ph type="title" idx="4294967295"/>
          </p:nvPr>
        </p:nvSpPr>
        <p:spPr>
          <a:xfrm>
            <a:off x="1206500" y="952500"/>
            <a:ext cx="16233574" cy="1435100"/>
          </a:xfrm>
          <a:prstGeom prst="rect">
            <a:avLst/>
          </a:prstGeom>
        </p:spPr>
        <p:txBody>
          <a:bodyPr/>
          <a:lstStyle/>
          <a:p>
            <a:pPr/>
            <a:r>
              <a:t>Parameter are passed by value</a:t>
            </a:r>
          </a:p>
        </p:txBody>
      </p:sp>
      <p:sp>
        <p:nvSpPr>
          <p:cNvPr id="159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0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59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0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0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0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0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05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60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122" y="2722634"/>
            <a:ext cx="7594601" cy="96520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07" name="Table 1"/>
          <p:cNvGraphicFramePr/>
          <p:nvPr/>
        </p:nvGraphicFramePr>
        <p:xfrm>
          <a:off x="11749452" y="5112213"/>
          <a:ext cx="6881605" cy="45935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0x31E0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0x3190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0x3140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q = 0x3000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0x30F0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0x30A0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0x3050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544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08" name="s"/>
          <p:cNvSpPr txBox="1"/>
          <p:nvPr/>
        </p:nvSpPr>
        <p:spPr>
          <a:xfrm rot="16200000">
            <a:off x="10678709" y="8529311"/>
            <a:ext cx="31750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s</a:t>
            </a:r>
          </a:p>
        </p:txBody>
      </p:sp>
      <p:sp>
        <p:nvSpPr>
          <p:cNvPr id="1613" name="Connection Line"/>
          <p:cNvSpPr/>
          <p:nvPr/>
        </p:nvSpPr>
        <p:spPr>
          <a:xfrm>
            <a:off x="10581862" y="7484039"/>
            <a:ext cx="1144622" cy="1881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5" h="21600" fill="norm" stroke="1" extrusionOk="0">
                <a:moveTo>
                  <a:pt x="15058" y="21600"/>
                </a:moveTo>
                <a:cubicBezTo>
                  <a:pt x="-5395" y="15187"/>
                  <a:pt x="-5013" y="7987"/>
                  <a:pt x="16205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610" name="Memory layout"/>
          <p:cNvSpPr txBox="1"/>
          <p:nvPr/>
        </p:nvSpPr>
        <p:spPr>
          <a:xfrm>
            <a:off x="11651121" y="4092228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11" name="Rectangle"/>
          <p:cNvSpPr/>
          <p:nvPr/>
        </p:nvSpPr>
        <p:spPr>
          <a:xfrm>
            <a:off x="1428244" y="10011295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12" name="Rectangle"/>
          <p:cNvSpPr/>
          <p:nvPr/>
        </p:nvSpPr>
        <p:spPr>
          <a:xfrm>
            <a:off x="1428244" y="11370195"/>
            <a:ext cx="7170752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1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2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1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1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2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2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23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62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08434"/>
            <a:ext cx="8255001" cy="828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2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2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3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34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63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08434"/>
            <a:ext cx="8255001" cy="82804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36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37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38" name="Rectangle"/>
          <p:cNvSpPr/>
          <p:nvPr/>
        </p:nvSpPr>
        <p:spPr>
          <a:xfrm>
            <a:off x="1349077" y="4791332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4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4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4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4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4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4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48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64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08434"/>
            <a:ext cx="8255001" cy="82804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50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51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52" name="Rectangle"/>
          <p:cNvSpPr/>
          <p:nvPr/>
        </p:nvSpPr>
        <p:spPr>
          <a:xfrm>
            <a:off x="1349077" y="5210432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8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7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7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7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81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82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83" name="program.cpp"/>
          <p:cNvSpPr txBox="1"/>
          <p:nvPr/>
        </p:nvSpPr>
        <p:spPr>
          <a:xfrm>
            <a:off x="1339883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sp>
        <p:nvSpPr>
          <p:cNvPr id="284" name="CMakeLists.txt"/>
          <p:cNvSpPr txBox="1"/>
          <p:nvPr/>
        </p:nvSpPr>
        <p:spPr>
          <a:xfrm>
            <a:off x="12902672" y="2710386"/>
            <a:ext cx="42016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CMakeLists.txt</a:t>
            </a:r>
          </a:p>
        </p:txBody>
      </p:sp>
      <p:sp>
        <p:nvSpPr>
          <p:cNvPr id="285" name="Output"/>
          <p:cNvSpPr txBox="1"/>
          <p:nvPr/>
        </p:nvSpPr>
        <p:spPr>
          <a:xfrm>
            <a:off x="9847643" y="8540826"/>
            <a:ext cx="200101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  <p:pic>
        <p:nvPicPr>
          <p:cNvPr id="28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2493" y="3646959"/>
            <a:ext cx="9150067" cy="4071669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288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59134" y="9528757"/>
            <a:ext cx="3809367" cy="253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30309" y="3599849"/>
            <a:ext cx="8926540" cy="365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5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6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5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5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5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5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6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62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66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08434"/>
            <a:ext cx="8255001" cy="82804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64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65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66" name="Rectangle"/>
          <p:cNvSpPr/>
          <p:nvPr/>
        </p:nvSpPr>
        <p:spPr>
          <a:xfrm>
            <a:off x="1349077" y="6124832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67" name="Rectangle"/>
          <p:cNvSpPr/>
          <p:nvPr/>
        </p:nvSpPr>
        <p:spPr>
          <a:xfrm>
            <a:off x="1349077" y="7470095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7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7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7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7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7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7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77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67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08434"/>
            <a:ext cx="8255001" cy="82804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79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p.a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80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81" name="Rectangle"/>
          <p:cNvSpPr/>
          <p:nvPr/>
        </p:nvSpPr>
        <p:spPr>
          <a:xfrm>
            <a:off x="1349077" y="6627317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8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6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6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9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69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69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08434"/>
            <a:ext cx="8255001" cy="82804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93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94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695" name="Rectangle"/>
          <p:cNvSpPr/>
          <p:nvPr/>
        </p:nvSpPr>
        <p:spPr>
          <a:xfrm>
            <a:off x="1349077" y="7948897"/>
            <a:ext cx="796162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69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0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69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0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0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0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05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70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08434"/>
            <a:ext cx="8255001" cy="82804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707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q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08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12" name="Connection Line"/>
          <p:cNvSpPr/>
          <p:nvPr/>
        </p:nvSpPr>
        <p:spPr>
          <a:xfrm>
            <a:off x="10520436" y="7427811"/>
            <a:ext cx="1131078" cy="741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15317" y="21600"/>
                </a:moveTo>
                <a:cubicBezTo>
                  <a:pt x="-5397" y="12355"/>
                  <a:pt x="-5102" y="5155"/>
                  <a:pt x="16203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710" name="Rectangle"/>
          <p:cNvSpPr/>
          <p:nvPr/>
        </p:nvSpPr>
        <p:spPr>
          <a:xfrm>
            <a:off x="1349077" y="8873938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11" name="Rectangle"/>
          <p:cNvSpPr/>
          <p:nvPr/>
        </p:nvSpPr>
        <p:spPr>
          <a:xfrm>
            <a:off x="1349077" y="10219201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71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2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1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1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1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2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22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72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08434"/>
            <a:ext cx="8255001" cy="82804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724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q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25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28" name="Connection Line"/>
          <p:cNvSpPr/>
          <p:nvPr/>
        </p:nvSpPr>
        <p:spPr>
          <a:xfrm>
            <a:off x="10520436" y="7427811"/>
            <a:ext cx="1131078" cy="741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15317" y="21600"/>
                </a:moveTo>
                <a:cubicBezTo>
                  <a:pt x="-5397" y="12355"/>
                  <a:pt x="-5102" y="5155"/>
                  <a:pt x="16203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727" name="Rectangle"/>
          <p:cNvSpPr/>
          <p:nvPr/>
        </p:nvSpPr>
        <p:spPr>
          <a:xfrm>
            <a:off x="1349077" y="9338303"/>
            <a:ext cx="7961627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Pass by value or reference ?"/>
          <p:cNvSpPr txBox="1"/>
          <p:nvPr>
            <p:ph type="title" idx="4294967295"/>
          </p:nvPr>
        </p:nvSpPr>
        <p:spPr>
          <a:xfrm>
            <a:off x="1206500" y="952500"/>
            <a:ext cx="14317810" cy="1435100"/>
          </a:xfrm>
          <a:prstGeom prst="rect">
            <a:avLst/>
          </a:prstGeom>
        </p:spPr>
        <p:txBody>
          <a:bodyPr/>
          <a:lstStyle/>
          <a:p>
            <a:pPr/>
            <a:r>
              <a:t>Pass by value or reference ?</a:t>
            </a:r>
          </a:p>
        </p:txBody>
      </p:sp>
      <p:sp>
        <p:nvSpPr>
          <p:cNvPr id="173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3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3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3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3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3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3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38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73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90" y="3408434"/>
            <a:ext cx="8255001" cy="82804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740" name="Table 1"/>
          <p:cNvGraphicFramePr/>
          <p:nvPr/>
        </p:nvGraphicFramePr>
        <p:xfrm>
          <a:off x="11674482" y="6337974"/>
          <a:ext cx="5697845" cy="2072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34452"/>
                <a:gridCol w="2257042"/>
              </a:tblGrid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68667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s.a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41" name="Memory layout"/>
          <p:cNvSpPr txBox="1"/>
          <p:nvPr/>
        </p:nvSpPr>
        <p:spPr>
          <a:xfrm>
            <a:off x="11576151" y="5317989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742" name="Rectangle"/>
          <p:cNvSpPr/>
          <p:nvPr/>
        </p:nvSpPr>
        <p:spPr>
          <a:xfrm>
            <a:off x="1349077" y="10237944"/>
            <a:ext cx="796162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Different ways to pass arguments to a function"/>
          <p:cNvSpPr txBox="1"/>
          <p:nvPr>
            <p:ph type="title" idx="4294967295"/>
          </p:nvPr>
        </p:nvSpPr>
        <p:spPr>
          <a:xfrm>
            <a:off x="1206500" y="952500"/>
            <a:ext cx="19236253" cy="1435100"/>
          </a:xfrm>
          <a:prstGeom prst="rect">
            <a:avLst/>
          </a:prstGeom>
        </p:spPr>
        <p:txBody>
          <a:bodyPr/>
          <a:lstStyle>
            <a:lvl1pPr defTabSz="1999437">
              <a:defRPr spc="-139" sz="6969"/>
            </a:lvl1pPr>
          </a:lstStyle>
          <a:p>
            <a:pPr/>
            <a:r>
              <a:t>Different ways to pass arguments to a function</a:t>
            </a:r>
          </a:p>
        </p:txBody>
      </p:sp>
      <p:sp>
        <p:nvSpPr>
          <p:cNvPr id="174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5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4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4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4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5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52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sp>
        <p:nvSpPr>
          <p:cNvPr id="1753" name="By default, arguments are passed by value (= copy) =&gt; good for small types, e.g. number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By default, arguments are passed by value (= copy) =&gt; good for small types, e.g. numbers</a:t>
            </a:r>
          </a:p>
          <a:p>
            <a:pPr/>
            <a:r>
              <a:t>Use references for parameters to avoid copies =&gt; good for large types, e.g. objects</a:t>
            </a:r>
          </a:p>
          <a:p>
            <a:pPr/>
            <a:r>
              <a:t>Use const for safety and readability whenever possible</a:t>
            </a:r>
          </a:p>
        </p:txBody>
      </p:sp>
      <p:pic>
        <p:nvPicPr>
          <p:cNvPr id="175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15606" y="2951234"/>
            <a:ext cx="7823201" cy="91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755" name="Rectangle"/>
          <p:cNvSpPr/>
          <p:nvPr/>
        </p:nvSpPr>
        <p:spPr>
          <a:xfrm>
            <a:off x="16093938" y="9776838"/>
            <a:ext cx="919936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Overloading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Overloading</a:t>
            </a:r>
          </a:p>
        </p:txBody>
      </p:sp>
      <p:sp>
        <p:nvSpPr>
          <p:cNvPr id="1758" name="We can have multiple functions with the same nam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We can have multiple functions with the same name</a:t>
            </a:r>
          </a:p>
          <a:p>
            <a:pPr lvl="2" marL="1810511" indent="-603504" defTabSz="2413955">
              <a:spcBef>
                <a:spcPts val="4400"/>
              </a:spcBef>
              <a:defRPr sz="4752"/>
            </a:pPr>
            <a:r>
              <a:t>Must have different parameter lists</a:t>
            </a:r>
          </a:p>
          <a:p>
            <a:pPr lvl="2" marL="1810511" indent="-603504" defTabSz="2413955">
              <a:spcBef>
                <a:spcPts val="4400"/>
              </a:spcBef>
              <a:defRPr sz="4752"/>
            </a:pPr>
            <a:r>
              <a:t>A different return type alone is not allowed</a:t>
            </a:r>
          </a:p>
          <a:p>
            <a:pPr lvl="2" marL="1810511" indent="-603504" defTabSz="2413955">
              <a:spcBef>
                <a:spcPts val="4400"/>
              </a:spcBef>
              <a:defRPr sz="4752"/>
            </a:pPr>
            <a:r>
              <a:t>Form a so-called “overload set”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Default arguments can cause ambiguities</a:t>
            </a:r>
          </a:p>
        </p:txBody>
      </p:sp>
      <p:sp>
        <p:nvSpPr>
          <p:cNvPr id="175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6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6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6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6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6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66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76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57214" y="3403600"/>
            <a:ext cx="11252201" cy="690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Exercise : 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Exercise : functions</a:t>
            </a:r>
          </a:p>
        </p:txBody>
      </p:sp>
      <p:sp>
        <p:nvSpPr>
          <p:cNvPr id="1770" name="Familiarise yourself with pass by value / pass by reference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Familiarise yourself with pass by value / pass by reference.</a:t>
            </a:r>
          </a:p>
          <a:p>
            <a:pPr/>
            <a:r>
              <a:t>Go to exercises/functions</a:t>
            </a:r>
          </a:p>
          <a:p>
            <a:pPr/>
            <a:r>
              <a:t>Look at functions.cpp</a:t>
            </a:r>
          </a:p>
          <a:p>
            <a:pPr/>
            <a:r>
              <a:t>Compile it (make) and run the program (./functions)</a:t>
            </a:r>
          </a:p>
          <a:p>
            <a:pPr/>
            <a:r>
              <a:t>Work on the tasks that you find in functions.cpp</a:t>
            </a:r>
          </a:p>
        </p:txBody>
      </p:sp>
      <p:sp>
        <p:nvSpPr>
          <p:cNvPr id="177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72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grpSp>
        <p:nvGrpSpPr>
          <p:cNvPr id="177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7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7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7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d practi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Good practices</a:t>
            </a:r>
          </a:p>
        </p:txBody>
      </p:sp>
      <p:sp>
        <p:nvSpPr>
          <p:cNvPr id="1780" name="Write readable function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Write readable functions</a:t>
            </a:r>
          </a:p>
          <a:p>
            <a:pPr/>
            <a:r>
              <a:t>Keep functions short</a:t>
            </a:r>
          </a:p>
          <a:p>
            <a:pPr/>
            <a:r>
              <a:t>Do one logical thing (single-responsibility principle)</a:t>
            </a:r>
          </a:p>
          <a:p>
            <a:pPr/>
            <a:r>
              <a:t>Use expressive names</a:t>
            </a:r>
          </a:p>
          <a:p>
            <a:pPr/>
            <a:r>
              <a:t>Document non-trivial functions</a:t>
            </a:r>
          </a:p>
        </p:txBody>
      </p:sp>
      <p:sp>
        <p:nvSpPr>
          <p:cNvPr id="178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8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8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8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8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8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8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88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78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39954" y="4951555"/>
            <a:ext cx="118872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9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9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9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9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97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98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99" name="program.cpp"/>
          <p:cNvSpPr txBox="1"/>
          <p:nvPr/>
        </p:nvSpPr>
        <p:spPr>
          <a:xfrm>
            <a:off x="1339883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sp>
        <p:nvSpPr>
          <p:cNvPr id="300" name="CMakeLists.txt"/>
          <p:cNvSpPr txBox="1"/>
          <p:nvPr/>
        </p:nvSpPr>
        <p:spPr>
          <a:xfrm>
            <a:off x="12902672" y="2710386"/>
            <a:ext cx="42016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CMakeLists.txt</a:t>
            </a:r>
          </a:p>
        </p:txBody>
      </p:sp>
      <p:sp>
        <p:nvSpPr>
          <p:cNvPr id="301" name="Output"/>
          <p:cNvSpPr txBox="1"/>
          <p:nvPr/>
        </p:nvSpPr>
        <p:spPr>
          <a:xfrm>
            <a:off x="9847643" y="8540826"/>
            <a:ext cx="200101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  <p:sp>
        <p:nvSpPr>
          <p:cNvPr id="302" name="C++23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C++23</a:t>
            </a:r>
          </a:p>
        </p:txBody>
      </p:sp>
      <p:pic>
        <p:nvPicPr>
          <p:cNvPr id="30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9134" y="9528757"/>
            <a:ext cx="3809367" cy="253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9445" y="3646959"/>
            <a:ext cx="6890515" cy="4071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23036" y="3600911"/>
            <a:ext cx="8926541" cy="4452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d practi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Good practices</a:t>
            </a:r>
          </a:p>
        </p:txBody>
      </p:sp>
      <p:sp>
        <p:nvSpPr>
          <p:cNvPr id="179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9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79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79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79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9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799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sp>
        <p:nvSpPr>
          <p:cNvPr id="1800" name="Don’t! Everything in one long function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Don’t! Everything in one long function</a:t>
            </a:r>
          </a:p>
        </p:txBody>
      </p:sp>
      <p:pic>
        <p:nvPicPr>
          <p:cNvPr id="180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84160" y="1337562"/>
            <a:ext cx="4315652" cy="11040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80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0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0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0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0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10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811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812" name="Rectangle"/>
          <p:cNvSpPr/>
          <p:nvPr/>
        </p:nvSpPr>
        <p:spPr>
          <a:xfrm>
            <a:off x="1229879" y="11519735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1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1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1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1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20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821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822" name="Rectangle"/>
          <p:cNvSpPr/>
          <p:nvPr/>
        </p:nvSpPr>
        <p:spPr>
          <a:xfrm>
            <a:off x="12681549" y="426638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23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Binary and Assignment Operators"/>
          <p:cNvSpPr txBox="1"/>
          <p:nvPr>
            <p:ph type="title" idx="4294967295"/>
          </p:nvPr>
        </p:nvSpPr>
        <p:spPr>
          <a:xfrm>
            <a:off x="1206500" y="952500"/>
            <a:ext cx="16953549" cy="1435100"/>
          </a:xfrm>
          <a:prstGeom prst="rect">
            <a:avLst/>
          </a:prstGeom>
        </p:spPr>
        <p:txBody>
          <a:bodyPr/>
          <a:lstStyle/>
          <a:p>
            <a:pPr/>
            <a:r>
              <a:t>Binary and Assignment Operators</a:t>
            </a:r>
          </a:p>
        </p:txBody>
      </p:sp>
      <p:sp>
        <p:nvSpPr>
          <p:cNvPr id="182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3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2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2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2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3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3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33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3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99300" y="4775200"/>
            <a:ext cx="10185400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Increment / Decrement Operators"/>
          <p:cNvSpPr txBox="1"/>
          <p:nvPr>
            <p:ph type="title" idx="4294967295"/>
          </p:nvPr>
        </p:nvSpPr>
        <p:spPr>
          <a:xfrm>
            <a:off x="1206500" y="952500"/>
            <a:ext cx="16909255" cy="1435100"/>
          </a:xfrm>
          <a:prstGeom prst="rect">
            <a:avLst/>
          </a:prstGeom>
        </p:spPr>
        <p:txBody>
          <a:bodyPr/>
          <a:lstStyle/>
          <a:p>
            <a:pPr/>
            <a:r>
              <a:t>Increment / Decrement Operators</a:t>
            </a:r>
          </a:p>
        </p:txBody>
      </p:sp>
      <p:sp>
        <p:nvSpPr>
          <p:cNvPr id="183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4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3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4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4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4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44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4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94700" y="4546600"/>
            <a:ext cx="7594600" cy="462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Bitwise and Assignment Operators"/>
          <p:cNvSpPr txBox="1"/>
          <p:nvPr>
            <p:ph type="title" idx="4294967295"/>
          </p:nvPr>
        </p:nvSpPr>
        <p:spPr>
          <a:xfrm>
            <a:off x="1206500" y="952500"/>
            <a:ext cx="17550966" cy="1435100"/>
          </a:xfrm>
          <a:prstGeom prst="rect">
            <a:avLst/>
          </a:prstGeom>
        </p:spPr>
        <p:txBody>
          <a:bodyPr/>
          <a:lstStyle/>
          <a:p>
            <a:pPr/>
            <a:r>
              <a:t>Bitwise and Assignment Operators</a:t>
            </a:r>
          </a:p>
        </p:txBody>
      </p:sp>
      <p:sp>
        <p:nvSpPr>
          <p:cNvPr id="184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5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4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5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5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5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5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55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5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31100" y="4318000"/>
            <a:ext cx="9321800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Logical Operato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Logical Operators</a:t>
            </a:r>
          </a:p>
        </p:txBody>
      </p:sp>
      <p:sp>
        <p:nvSpPr>
          <p:cNvPr id="185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6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6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6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6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6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6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66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6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29700" y="4546600"/>
            <a:ext cx="6324600" cy="462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70" name="Comparison Operato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18888">
              <a:defRPr spc="-154" sz="7735"/>
            </a:lvl1pPr>
          </a:lstStyle>
          <a:p>
            <a:pPr/>
            <a:r>
              <a:t>Comparison Operators</a:t>
            </a:r>
          </a:p>
        </p:txBody>
      </p:sp>
      <p:grpSp>
        <p:nvGrpSpPr>
          <p:cNvPr id="187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7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7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7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7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77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pic>
        <p:nvPicPr>
          <p:cNvPr id="187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4500" y="4089400"/>
            <a:ext cx="8255000" cy="553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Operator Precedence"/>
          <p:cNvSpPr txBox="1"/>
          <p:nvPr>
            <p:ph type="title" idx="4294967295"/>
          </p:nvPr>
        </p:nvSpPr>
        <p:spPr>
          <a:xfrm>
            <a:off x="1206500" y="952500"/>
            <a:ext cx="10908797" cy="1435100"/>
          </a:xfrm>
          <a:prstGeom prst="rect">
            <a:avLst/>
          </a:prstGeom>
        </p:spPr>
        <p:txBody>
          <a:bodyPr/>
          <a:lstStyle/>
          <a:p>
            <a:pPr/>
            <a:r>
              <a:t>Operator Precedence</a:t>
            </a:r>
          </a:p>
        </p:txBody>
      </p:sp>
      <p:sp>
        <p:nvSpPr>
          <p:cNvPr id="188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8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8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8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8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8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8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888" name="Language Basics | Operators"/>
          <p:cNvSpPr txBox="1"/>
          <p:nvPr/>
        </p:nvSpPr>
        <p:spPr>
          <a:xfrm>
            <a:off x="20330603" y="3143"/>
            <a:ext cx="406024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Operators</a:t>
            </a:r>
          </a:p>
        </p:txBody>
      </p:sp>
      <p:sp>
        <p:nvSpPr>
          <p:cNvPr id="1889" name="Avoid writing a line of operators as in the example on the right…"/>
          <p:cNvSpPr txBox="1"/>
          <p:nvPr>
            <p:ph type="body" sz="half" idx="4294967295"/>
          </p:nvPr>
        </p:nvSpPr>
        <p:spPr>
          <a:xfrm>
            <a:off x="1206500" y="4248504"/>
            <a:ext cx="10362263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chemeClr val="accent5"/>
                </a:solidFill>
              </a:defRPr>
            </a:pPr>
            <a:r>
              <a:t>Avoid writing a line of operators as in the example on the right</a:t>
            </a:r>
          </a:p>
          <a:p>
            <a:pPr/>
            <a:r>
              <a:t>It's better to decompose the expression</a:t>
            </a:r>
          </a:p>
          <a:p>
            <a:pPr/>
            <a:r>
              <a:t>and to use parentheses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Details can be found on </a:t>
            </a:r>
            <a:r>
              <a:rPr u="sng">
                <a:hlinkClick r:id="rId3" invalidUrl="" action="" tgtFrame="" tooltip="" history="1" highlightClick="0" endSnd="0"/>
              </a:rPr>
              <a:t>cppreference</a:t>
            </a:r>
          </a:p>
        </p:txBody>
      </p:sp>
      <p:pic>
        <p:nvPicPr>
          <p:cNvPr id="189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27821" y="5461000"/>
            <a:ext cx="7823201" cy="279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9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9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9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9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9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98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899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900" name="Rectangle"/>
          <p:cNvSpPr/>
          <p:nvPr/>
        </p:nvSpPr>
        <p:spPr>
          <a:xfrm>
            <a:off x="12681549" y="426638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01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Execute with CMake GUI"/>
          <p:cNvSpPr txBox="1"/>
          <p:nvPr>
            <p:ph type="title" idx="4294967295"/>
          </p:nvPr>
        </p:nvSpPr>
        <p:spPr>
          <a:xfrm>
            <a:off x="1206500" y="952500"/>
            <a:ext cx="12634060" cy="1435100"/>
          </a:xfrm>
          <a:prstGeom prst="rect">
            <a:avLst/>
          </a:prstGeom>
        </p:spPr>
        <p:txBody>
          <a:bodyPr/>
          <a:lstStyle/>
          <a:p>
            <a:pPr/>
            <a:r>
              <a:t>Execute with CMake GUI</a:t>
            </a:r>
          </a:p>
        </p:txBody>
      </p:sp>
      <p:sp>
        <p:nvSpPr>
          <p:cNvPr id="3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14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315" name="Open the CMake GUI application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487680" indent="-487680" defTabSz="1950671">
              <a:spcBef>
                <a:spcPts val="3600"/>
              </a:spcBef>
              <a:defRPr sz="3840"/>
            </a:pPr>
            <a:r>
              <a:t>Open the CMake GUI application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Click on "Browse Sources..." button and select the "Hello world" folder.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Copy the path from "Where is the source code:", past it in the "Where to build the binaries:" and add "/build".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Click on "Configure" button and select the generator.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Click on "Generate" button to generate the project.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Finally, click on “Open project” button.</a:t>
            </a:r>
          </a:p>
        </p:txBody>
      </p:sp>
      <p:pic>
        <p:nvPicPr>
          <p:cNvPr id="31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45029" y="2679298"/>
            <a:ext cx="11600015" cy="9738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0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0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0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0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09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910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911" name="Rectangle"/>
          <p:cNvSpPr/>
          <p:nvPr/>
        </p:nvSpPr>
        <p:spPr>
          <a:xfrm>
            <a:off x="12681549" y="5390936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12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if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if - syntax</a:t>
            </a:r>
          </a:p>
        </p:txBody>
      </p:sp>
      <p:sp>
        <p:nvSpPr>
          <p:cNvPr id="191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2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1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1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1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1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2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22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sp>
        <p:nvSpPr>
          <p:cNvPr id="1923" name="The else and else if clauses are optional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else and else if clauses are optional</a:t>
            </a:r>
          </a:p>
          <a:p>
            <a:pPr/>
            <a:r>
              <a:t>The else if clause can be repeated</a:t>
            </a:r>
          </a:p>
          <a:p>
            <a:pPr/>
            <a:r>
              <a:t>Braces are optional if there is a single statement</a:t>
            </a:r>
          </a:p>
        </p:txBody>
      </p:sp>
      <p:pic>
        <p:nvPicPr>
          <p:cNvPr id="192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95864" y="3860799"/>
            <a:ext cx="6324601" cy="599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if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if - example</a:t>
            </a:r>
          </a:p>
        </p:txBody>
      </p:sp>
      <p:sp>
        <p:nvSpPr>
          <p:cNvPr id="192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2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3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193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62900" y="2946400"/>
            <a:ext cx="8458200" cy="782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935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38" name="Conditional operator - syntax"/>
          <p:cNvSpPr txBox="1"/>
          <p:nvPr>
            <p:ph type="title" idx="4294967295"/>
          </p:nvPr>
        </p:nvSpPr>
        <p:spPr>
          <a:xfrm>
            <a:off x="1206500" y="952500"/>
            <a:ext cx="14628452" cy="1435100"/>
          </a:xfrm>
          <a:prstGeom prst="rect">
            <a:avLst/>
          </a:prstGeom>
        </p:spPr>
        <p:txBody>
          <a:bodyPr/>
          <a:lstStyle/>
          <a:p>
            <a:pPr/>
            <a:r>
              <a:t>Conditional operator - syntax</a:t>
            </a:r>
          </a:p>
        </p:txBody>
      </p:sp>
      <p:sp>
        <p:nvSpPr>
          <p:cNvPr id="1939" name="If test is true expression1 is return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If </a:t>
            </a:r>
            <a:r>
              <a:rPr>
                <a:solidFill>
                  <a:srgbClr val="0080FF"/>
                </a:solidFill>
              </a:rPr>
              <a:t>test</a:t>
            </a:r>
            <a:r>
              <a:t> is true </a:t>
            </a:r>
            <a:r>
              <a:rPr>
                <a:solidFill>
                  <a:srgbClr val="0080FF"/>
                </a:solidFill>
              </a:rPr>
              <a:t>expression1</a:t>
            </a:r>
            <a:r>
              <a:t> is returned</a:t>
            </a:r>
          </a:p>
          <a:p>
            <a:pPr/>
            <a:r>
              <a:t>Else, </a:t>
            </a:r>
            <a:r>
              <a:rPr>
                <a:solidFill>
                  <a:srgbClr val="0080FF"/>
                </a:solidFill>
              </a:rPr>
              <a:t>expression2</a:t>
            </a:r>
            <a:r>
              <a:t> is returned</a:t>
            </a:r>
          </a:p>
        </p:txBody>
      </p:sp>
      <p:grpSp>
        <p:nvGrpSpPr>
          <p:cNvPr id="194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4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4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4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4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4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194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38916" y="5460999"/>
            <a:ext cx="8026401" cy="279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47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Conditional operator - example"/>
          <p:cNvSpPr txBox="1"/>
          <p:nvPr>
            <p:ph type="title" idx="4294967295"/>
          </p:nvPr>
        </p:nvSpPr>
        <p:spPr>
          <a:xfrm>
            <a:off x="1206500" y="952500"/>
            <a:ext cx="16028577" cy="1435100"/>
          </a:xfrm>
          <a:prstGeom prst="rect">
            <a:avLst/>
          </a:prstGeom>
        </p:spPr>
        <p:txBody>
          <a:bodyPr/>
          <a:lstStyle/>
          <a:p>
            <a:pPr/>
            <a:r>
              <a:t>Conditional operator - example</a:t>
            </a:r>
          </a:p>
        </p:txBody>
      </p:sp>
      <p:sp>
        <p:nvSpPr>
          <p:cNvPr id="195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5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5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5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5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5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5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195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45400" y="5461000"/>
            <a:ext cx="9093200" cy="279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58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Conditional operator - best practice"/>
          <p:cNvSpPr txBox="1"/>
          <p:nvPr>
            <p:ph type="title" idx="4294967295"/>
          </p:nvPr>
        </p:nvSpPr>
        <p:spPr>
          <a:xfrm>
            <a:off x="1206500" y="952500"/>
            <a:ext cx="17980506" cy="1435100"/>
          </a:xfrm>
          <a:prstGeom prst="rect">
            <a:avLst/>
          </a:prstGeom>
        </p:spPr>
        <p:txBody>
          <a:bodyPr/>
          <a:lstStyle/>
          <a:p>
            <a:pPr/>
            <a:r>
              <a:t>Conditional operator - best practice</a:t>
            </a:r>
          </a:p>
        </p:txBody>
      </p:sp>
      <p:sp>
        <p:nvSpPr>
          <p:cNvPr id="196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6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6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6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6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6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6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68" name="Avoid writing a line of conditional operators as in the example on the right…"/>
          <p:cNvSpPr txBox="1"/>
          <p:nvPr>
            <p:ph type="body" sz="half" idx="4294967295"/>
          </p:nvPr>
        </p:nvSpPr>
        <p:spPr>
          <a:xfrm>
            <a:off x="1206500" y="4248504"/>
            <a:ext cx="10362263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chemeClr val="accent5"/>
                </a:solidFill>
              </a:defRPr>
            </a:pPr>
            <a:r>
              <a:t>Avoid writing a line of conditional operators as in the example on the right</a:t>
            </a:r>
          </a:p>
          <a:p>
            <a:pPr/>
            <a:r>
              <a:t>Explicit </a:t>
            </a:r>
            <a:r>
              <a:rPr>
                <a:solidFill>
                  <a:srgbClr val="0080FF"/>
                </a:solidFill>
              </a:rPr>
              <a:t>if</a:t>
            </a:r>
            <a:r>
              <a:t>s are generally easier to read</a:t>
            </a:r>
          </a:p>
          <a:p>
            <a:pPr/>
            <a:r>
              <a:t>Use the ternary operator with short conditions and expressions</a:t>
            </a:r>
          </a:p>
          <a:p>
            <a:pPr/>
            <a:r>
              <a:t>Avoid nesting</a:t>
            </a:r>
          </a:p>
        </p:txBody>
      </p:sp>
      <p:sp>
        <p:nvSpPr>
          <p:cNvPr id="1969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197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72631" y="5003800"/>
            <a:ext cx="11684001" cy="370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switch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switch - syntax</a:t>
            </a:r>
          </a:p>
        </p:txBody>
      </p:sp>
      <p:sp>
        <p:nvSpPr>
          <p:cNvPr id="197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7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7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7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7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7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7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80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sp>
        <p:nvSpPr>
          <p:cNvPr id="1981" name="The break statement is not mandatory but..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The </a:t>
            </a:r>
            <a:r>
              <a:rPr>
                <a:solidFill>
                  <a:srgbClr val="0080FF"/>
                </a:solidFill>
              </a:rPr>
              <a:t>break</a:t>
            </a:r>
            <a:r>
              <a:t> statement is not mandatory but...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Cases are entry points, not independent pieces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Execution “falls through” to the next case without a </a:t>
            </a:r>
            <a:r>
              <a:rPr>
                <a:solidFill>
                  <a:srgbClr val="0080FF"/>
                </a:solidFill>
              </a:rPr>
              <a:t>break</a:t>
            </a:r>
            <a:r>
              <a:t>!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The </a:t>
            </a:r>
            <a:r>
              <a:rPr>
                <a:solidFill>
                  <a:srgbClr val="0080FF"/>
                </a:solidFill>
              </a:rPr>
              <a:t>default</a:t>
            </a:r>
            <a:r>
              <a:t> case may be omitted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Avoid </a:t>
            </a:r>
            <a:r>
              <a:rPr>
                <a:solidFill>
                  <a:srgbClr val="0080FF"/>
                </a:solidFill>
              </a:rPr>
              <a:t>switch</a:t>
            </a:r>
            <a:r>
              <a:t> statements with fall-through cases</a:t>
            </a:r>
          </a:p>
        </p:txBody>
      </p:sp>
      <p:pic>
        <p:nvPicPr>
          <p:cNvPr id="198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23499" y="4089399"/>
            <a:ext cx="75946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switch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switch - example</a:t>
            </a:r>
          </a:p>
        </p:txBody>
      </p:sp>
      <p:sp>
        <p:nvSpPr>
          <p:cNvPr id="198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9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8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8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8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8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9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992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199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4300" y="2804132"/>
            <a:ext cx="11455401" cy="919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[[fallthrough]] attribut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67655">
              <a:defRPr spc="-158" sz="7905"/>
            </a:lvl1pPr>
          </a:lstStyle>
          <a:p>
            <a:pPr/>
            <a:r>
              <a:t>[[fallthrough]] attribute</a:t>
            </a:r>
          </a:p>
        </p:txBody>
      </p:sp>
      <p:sp>
        <p:nvSpPr>
          <p:cNvPr id="199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97" name="New compiler warning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New compiler warning</a:t>
            </a:r>
          </a:p>
          <a:p>
            <a:pPr/>
            <a:r>
              <a:t>Since C++ 17, compilers are encouraged to warn on fall-through</a:t>
            </a:r>
          </a:p>
        </p:txBody>
      </p:sp>
      <p:grpSp>
        <p:nvGrpSpPr>
          <p:cNvPr id="200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9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9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0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0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03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2004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0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73716" y="3403600"/>
            <a:ext cx="9956801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Init-statements for if and switch"/>
          <p:cNvSpPr txBox="1"/>
          <p:nvPr>
            <p:ph type="title" idx="4294967295"/>
          </p:nvPr>
        </p:nvSpPr>
        <p:spPr>
          <a:xfrm>
            <a:off x="1206500" y="952500"/>
            <a:ext cx="15994313" cy="1435100"/>
          </a:xfrm>
          <a:prstGeom prst="rect">
            <a:avLst/>
          </a:prstGeom>
        </p:spPr>
        <p:txBody>
          <a:bodyPr/>
          <a:lstStyle/>
          <a:p>
            <a:pPr/>
            <a:r>
              <a:t>Init-statements for if and switch </a:t>
            </a:r>
          </a:p>
        </p:txBody>
      </p:sp>
      <p:sp>
        <p:nvSpPr>
          <p:cNvPr id="2008" name="Purpos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Purpose</a:t>
            </a:r>
          </a:p>
          <a:p>
            <a:pPr/>
            <a:r>
              <a:t>Allows to limit variable scope in if and switch statements</a:t>
            </a:r>
          </a:p>
        </p:txBody>
      </p:sp>
      <p:sp>
        <p:nvSpPr>
          <p:cNvPr id="200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1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1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1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1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15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2016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1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48204" y="4546600"/>
            <a:ext cx="10820401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9" name="Main fun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Main function</a:t>
            </a:r>
          </a:p>
        </p:txBody>
      </p:sp>
      <p:pic>
        <p:nvPicPr>
          <p:cNvPr id="32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7173" y="2692400"/>
            <a:ext cx="12522201" cy="46228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2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26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32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Init-statements for if and switch"/>
          <p:cNvSpPr txBox="1"/>
          <p:nvPr>
            <p:ph type="title" idx="4294967295"/>
          </p:nvPr>
        </p:nvSpPr>
        <p:spPr>
          <a:xfrm>
            <a:off x="1206500" y="952500"/>
            <a:ext cx="15994313" cy="1435100"/>
          </a:xfrm>
          <a:prstGeom prst="rect">
            <a:avLst/>
          </a:prstGeom>
        </p:spPr>
        <p:txBody>
          <a:bodyPr/>
          <a:lstStyle/>
          <a:p>
            <a:pPr/>
            <a:r>
              <a:t>Init-statements for if and switch </a:t>
            </a:r>
          </a:p>
        </p:txBody>
      </p:sp>
      <p:sp>
        <p:nvSpPr>
          <p:cNvPr id="2020" name="Don’t confuse with a variable declaration as condition!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Don’t confuse with a variable declaration as condition!</a:t>
            </a:r>
          </a:p>
        </p:txBody>
      </p:sp>
      <p:sp>
        <p:nvSpPr>
          <p:cNvPr id="202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2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2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2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2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2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2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028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2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82569" y="5232400"/>
            <a:ext cx="8026401" cy="325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for loop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for loop - syntax </a:t>
            </a:r>
          </a:p>
        </p:txBody>
      </p:sp>
      <p:sp>
        <p:nvSpPr>
          <p:cNvPr id="2032" name="Multiple initializations / increments are comma separate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Multiple initializations / increments are comma separated</a:t>
            </a:r>
          </a:p>
          <a:p>
            <a:pPr/>
            <a:r>
              <a:t>Initializations can contain declarations</a:t>
            </a:r>
          </a:p>
          <a:p>
            <a:pPr/>
            <a:r>
              <a:t>Braces are optional if loop body is a single statement</a:t>
            </a:r>
          </a:p>
        </p:txBody>
      </p:sp>
      <p:sp>
        <p:nvSpPr>
          <p:cNvPr id="203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3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3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3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3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3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3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040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4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29581" y="5003799"/>
            <a:ext cx="10820401" cy="370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for loop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for loop - example</a:t>
            </a:r>
          </a:p>
        </p:txBody>
      </p:sp>
      <p:sp>
        <p:nvSpPr>
          <p:cNvPr id="204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4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4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4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4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4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5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051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5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0200" y="5003800"/>
            <a:ext cx="11023600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55" name="Range-based loop - syntax"/>
          <p:cNvSpPr txBox="1"/>
          <p:nvPr>
            <p:ph type="title" idx="4294967295"/>
          </p:nvPr>
        </p:nvSpPr>
        <p:spPr>
          <a:xfrm>
            <a:off x="1206500" y="952500"/>
            <a:ext cx="14370891" cy="1435100"/>
          </a:xfrm>
          <a:prstGeom prst="rect">
            <a:avLst/>
          </a:prstGeom>
        </p:spPr>
        <p:txBody>
          <a:bodyPr/>
          <a:lstStyle/>
          <a:p>
            <a:pPr/>
            <a:r>
              <a:t>Range-based loop - syntax</a:t>
            </a:r>
          </a:p>
        </p:txBody>
      </p:sp>
      <p:sp>
        <p:nvSpPr>
          <p:cNvPr id="2056" name="Simplifies loops over “ranges” tremendously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Simplifies loops over “ranges” tremendously</a:t>
            </a:r>
          </a:p>
          <a:p>
            <a:pPr/>
            <a:r>
              <a:t>Especially with std containers and ranges</a:t>
            </a:r>
          </a:p>
        </p:txBody>
      </p:sp>
      <p:grpSp>
        <p:nvGrpSpPr>
          <p:cNvPr id="206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5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5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6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62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063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6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22414" y="5003800"/>
            <a:ext cx="9321801" cy="370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Range-based loop - example"/>
          <p:cNvSpPr txBox="1"/>
          <p:nvPr>
            <p:ph type="title" idx="4294967295"/>
          </p:nvPr>
        </p:nvSpPr>
        <p:spPr>
          <a:xfrm>
            <a:off x="1206500" y="952500"/>
            <a:ext cx="14568784" cy="1435100"/>
          </a:xfrm>
          <a:prstGeom prst="rect">
            <a:avLst/>
          </a:prstGeom>
        </p:spPr>
        <p:txBody>
          <a:bodyPr/>
          <a:lstStyle/>
          <a:p>
            <a:pPr/>
            <a:r>
              <a:t>Range-based loop - example</a:t>
            </a:r>
          </a:p>
        </p:txBody>
      </p:sp>
      <p:sp>
        <p:nvSpPr>
          <p:cNvPr id="206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7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6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6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7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7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73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2074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7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63100" y="4775200"/>
            <a:ext cx="5257800" cy="416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Init-statements for range-based loop"/>
          <p:cNvSpPr txBox="1"/>
          <p:nvPr>
            <p:ph type="title" idx="4294967295"/>
          </p:nvPr>
        </p:nvSpPr>
        <p:spPr>
          <a:xfrm>
            <a:off x="1206500" y="952500"/>
            <a:ext cx="18606989" cy="1435100"/>
          </a:xfrm>
          <a:prstGeom prst="rect">
            <a:avLst/>
          </a:prstGeom>
        </p:spPr>
        <p:txBody>
          <a:bodyPr/>
          <a:lstStyle/>
          <a:p>
            <a:pPr/>
            <a:r>
              <a:t>Init-statements for range-based loop</a:t>
            </a:r>
          </a:p>
        </p:txBody>
      </p:sp>
      <p:sp>
        <p:nvSpPr>
          <p:cNvPr id="2078" name="Purpose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Purpose</a:t>
            </a:r>
          </a:p>
          <a:p>
            <a:pPr/>
            <a:r>
              <a:t>Allows to limit variable scope in range-based loops</a:t>
            </a:r>
          </a:p>
        </p:txBody>
      </p:sp>
      <p:sp>
        <p:nvSpPr>
          <p:cNvPr id="207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8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8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8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8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8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85" name="C++20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C++20</a:t>
            </a:r>
          </a:p>
        </p:txBody>
      </p:sp>
      <p:sp>
        <p:nvSpPr>
          <p:cNvPr id="2086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8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67429" y="5003800"/>
            <a:ext cx="9956801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while loop - syntax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while loop - syntax </a:t>
            </a:r>
          </a:p>
        </p:txBody>
      </p:sp>
      <p:sp>
        <p:nvSpPr>
          <p:cNvPr id="2090" name="Braces are optional if loop body is a single statement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Braces are optional if loop body is a single statement</a:t>
            </a:r>
          </a:p>
        </p:txBody>
      </p:sp>
      <p:sp>
        <p:nvSpPr>
          <p:cNvPr id="209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9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9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9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9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9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9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098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09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92139" y="4318000"/>
            <a:ext cx="52578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02" name="while loop - exampl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while loop - example</a:t>
            </a:r>
          </a:p>
        </p:txBody>
      </p:sp>
      <p:grpSp>
        <p:nvGrpSpPr>
          <p:cNvPr id="210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0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0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0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0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0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09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1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6578" y="4093089"/>
            <a:ext cx="6096001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1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16931" y="3818181"/>
            <a:ext cx="60960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1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1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1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1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1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1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2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21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2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25" name="break Exits the loop and continues after it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</p:txBody>
      </p:sp>
      <p:grpSp>
        <p:nvGrpSpPr>
          <p:cNvPr id="213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2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2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2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2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3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32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3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60496" y="3860800"/>
            <a:ext cx="8458201" cy="599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0" name="Main funct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Main function</a:t>
            </a:r>
          </a:p>
        </p:txBody>
      </p:sp>
      <p:pic>
        <p:nvPicPr>
          <p:cNvPr id="33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7173" y="2692400"/>
            <a:ext cx="12522201" cy="462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8696" y="7698923"/>
            <a:ext cx="14884401" cy="4622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33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3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3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38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33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3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37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</p:txBody>
      </p:sp>
      <p:grpSp>
        <p:nvGrpSpPr>
          <p:cNvPr id="214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3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3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4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4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4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44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4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62000" y="3860799"/>
            <a:ext cx="8458200" cy="599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4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49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  <a:p>
            <a:pPr/>
            <a:r>
              <a:rPr>
                <a:solidFill>
                  <a:srgbClr val="0080FF"/>
                </a:solidFill>
              </a:rPr>
              <a:t>return</a:t>
            </a:r>
            <a:r>
              <a:t> Exits the current function</a:t>
            </a:r>
          </a:p>
        </p:txBody>
      </p:sp>
      <p:grpSp>
        <p:nvGrpSpPr>
          <p:cNvPr id="215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5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5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5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5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5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56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5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12161" y="4677797"/>
            <a:ext cx="8255001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6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61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  <a:p>
            <a:pPr/>
            <a:r>
              <a:rPr>
                <a:solidFill>
                  <a:srgbClr val="0080FF"/>
                </a:solidFill>
              </a:rPr>
              <a:t>return</a:t>
            </a:r>
            <a:r>
              <a:t> Exits the current function</a:t>
            </a:r>
          </a:p>
        </p:txBody>
      </p:sp>
      <p:grpSp>
        <p:nvGrpSpPr>
          <p:cNvPr id="216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6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6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6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6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6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68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6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83046" y="4775199"/>
            <a:ext cx="7188201" cy="416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Jump state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Jump statements</a:t>
            </a:r>
          </a:p>
        </p:txBody>
      </p:sp>
      <p:sp>
        <p:nvSpPr>
          <p:cNvPr id="217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73" name="break Exits the loop and continues after i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080FF"/>
                </a:solidFill>
              </a:rPr>
              <a:t>break</a:t>
            </a:r>
            <a:r>
              <a:t> Exits the loop and continues after it</a:t>
            </a:r>
          </a:p>
          <a:p>
            <a:pPr/>
            <a:r>
              <a:rPr>
                <a:solidFill>
                  <a:srgbClr val="0080FF"/>
                </a:solidFill>
              </a:rPr>
              <a:t>continue</a:t>
            </a:r>
            <a:r>
              <a:t> Goes immediately to next loop iteration</a:t>
            </a:r>
          </a:p>
          <a:p>
            <a:pPr/>
            <a:r>
              <a:rPr>
                <a:solidFill>
                  <a:srgbClr val="0080FF"/>
                </a:solidFill>
              </a:rPr>
              <a:t>return</a:t>
            </a:r>
            <a:r>
              <a:t> Exits the current function</a:t>
            </a:r>
          </a:p>
          <a:p>
            <a:pPr/>
            <a:r>
              <a:rPr>
                <a:solidFill>
                  <a:srgbClr val="0080FF"/>
                </a:solidFill>
              </a:rPr>
              <a:t>goto</a:t>
            </a:r>
            <a:r>
              <a:t> Can jump anywhere inside a function, </a:t>
            </a:r>
            <a:r>
              <a:rPr>
                <a:solidFill>
                  <a:schemeClr val="accent5"/>
                </a:solidFill>
              </a:rPr>
              <a:t>avoid!</a:t>
            </a:r>
          </a:p>
        </p:txBody>
      </p:sp>
      <p:grpSp>
        <p:nvGrpSpPr>
          <p:cNvPr id="217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7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7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7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7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7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2180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  <p:pic>
        <p:nvPicPr>
          <p:cNvPr id="218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20054" y="3860799"/>
            <a:ext cx="8026401" cy="599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Exercise : control"/>
          <p:cNvSpPr txBox="1"/>
          <p:nvPr>
            <p:ph type="title" idx="4294967295"/>
          </p:nvPr>
        </p:nvSpPr>
        <p:spPr>
          <a:xfrm>
            <a:off x="1206500" y="952500"/>
            <a:ext cx="10482917" cy="1435100"/>
          </a:xfrm>
          <a:prstGeom prst="rect">
            <a:avLst/>
          </a:prstGeom>
        </p:spPr>
        <p:txBody>
          <a:bodyPr/>
          <a:lstStyle/>
          <a:p>
            <a:pPr/>
            <a:r>
              <a:t>Exercise : control</a:t>
            </a:r>
          </a:p>
        </p:txBody>
      </p:sp>
      <p:sp>
        <p:nvSpPr>
          <p:cNvPr id="2184" name="Familiarise yourself with different kinds of control structures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Familiarise yourself with different kinds of control structures.</a:t>
            </a:r>
          </a:p>
          <a:p>
            <a:pPr marL="0" indent="0">
              <a:buSzTx/>
              <a:buNone/>
            </a:pPr>
            <a:r>
              <a:t>Re-implement them in different ways.</a:t>
            </a:r>
          </a:p>
          <a:p>
            <a:pPr/>
            <a:r>
              <a:t>Go to exercises/control</a:t>
            </a:r>
          </a:p>
          <a:p>
            <a:pPr/>
            <a:r>
              <a:t>Look at control.cpp</a:t>
            </a:r>
          </a:p>
          <a:p>
            <a:pPr/>
            <a:r>
              <a:t>Compile it (make) and run the program (./control)</a:t>
            </a:r>
          </a:p>
          <a:p>
            <a:pPr/>
            <a:r>
              <a:t>Work on the tasks that you find in README.md</a:t>
            </a:r>
          </a:p>
        </p:txBody>
      </p:sp>
      <p:sp>
        <p:nvSpPr>
          <p:cNvPr id="218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9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8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8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8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8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91" name="Language Basics | Control structures"/>
          <p:cNvSpPr txBox="1"/>
          <p:nvPr/>
        </p:nvSpPr>
        <p:spPr>
          <a:xfrm>
            <a:off x="19252221" y="3143"/>
            <a:ext cx="51386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Control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9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9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9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9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9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99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200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201" name="Rectangle"/>
          <p:cNvSpPr/>
          <p:nvPr/>
        </p:nvSpPr>
        <p:spPr>
          <a:xfrm>
            <a:off x="12681549" y="5390936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02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0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0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0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0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0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10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211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212" name="Rectangle"/>
          <p:cNvSpPr/>
          <p:nvPr/>
        </p:nvSpPr>
        <p:spPr>
          <a:xfrm>
            <a:off x="12681549" y="6609198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13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2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1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1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1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21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222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223" name="Rectangle"/>
          <p:cNvSpPr/>
          <p:nvPr/>
        </p:nvSpPr>
        <p:spPr>
          <a:xfrm>
            <a:off x="12681549" y="6609198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24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3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2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2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2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3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32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233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234" name="Rectangle"/>
          <p:cNvSpPr/>
          <p:nvPr/>
        </p:nvSpPr>
        <p:spPr>
          <a:xfrm>
            <a:off x="12681549" y="7921174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35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4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3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3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4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4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4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24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245" name="Rectangle"/>
          <p:cNvSpPr/>
          <p:nvPr/>
        </p:nvSpPr>
        <p:spPr>
          <a:xfrm>
            <a:off x="12681549" y="7921174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46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Exercise : environmen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43271">
              <a:defRPr spc="-156" sz="7820"/>
            </a:lvl1pPr>
          </a:lstStyle>
          <a:p>
            <a:pPr/>
            <a:r>
              <a:t>Exercise : environment</a:t>
            </a:r>
          </a:p>
        </p:txBody>
      </p:sp>
      <p:sp>
        <p:nvSpPr>
          <p:cNvPr id="342" name="Learn how to use CMake to generate a project.…"/>
          <p:cNvSpPr txBox="1"/>
          <p:nvPr>
            <p:ph type="body" idx="4294967295"/>
          </p:nvPr>
        </p:nvSpPr>
        <p:spPr>
          <a:xfrm>
            <a:off x="1206500" y="4248504"/>
            <a:ext cx="1639361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Learn how to use CMake to generate a project.</a:t>
            </a:r>
          </a:p>
          <a:p>
            <a:pPr/>
            <a:r>
              <a:t>Go to exercises/environment</a:t>
            </a:r>
          </a:p>
          <a:p>
            <a:pPr/>
            <a:r>
              <a:t>Look at environment.cpp and CMakeLists.txt</a:t>
            </a:r>
          </a:p>
          <a:p>
            <a:pPr/>
            <a:r>
              <a:t>Compile it (make) and run the program (./environment)</a:t>
            </a:r>
          </a:p>
          <a:p>
            <a:pPr/>
            <a:r>
              <a:t>Work on the tasks that you find in environment.cpp</a:t>
            </a:r>
          </a:p>
        </p:txBody>
      </p:sp>
      <p:sp>
        <p:nvSpPr>
          <p:cNvPr id="34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4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4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4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4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0000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49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5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4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5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5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5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54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255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256" name="Rectangle"/>
          <p:cNvSpPr/>
          <p:nvPr/>
        </p:nvSpPr>
        <p:spPr>
          <a:xfrm>
            <a:off x="12681549" y="912069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57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6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6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6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6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6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6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26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267" name="Rectangle"/>
          <p:cNvSpPr/>
          <p:nvPr/>
        </p:nvSpPr>
        <p:spPr>
          <a:xfrm>
            <a:off x="12681549" y="912069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68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7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7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7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7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7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76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277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278" name="Rectangle"/>
          <p:cNvSpPr/>
          <p:nvPr/>
        </p:nvSpPr>
        <p:spPr>
          <a:xfrm>
            <a:off x="12681549" y="10301472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79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8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8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8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8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8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87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288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289" name="Rectangle"/>
          <p:cNvSpPr/>
          <p:nvPr/>
        </p:nvSpPr>
        <p:spPr>
          <a:xfrm>
            <a:off x="12681549" y="10301472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90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9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9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9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9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9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98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299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300" name="Rectangle"/>
          <p:cNvSpPr/>
          <p:nvPr/>
        </p:nvSpPr>
        <p:spPr>
          <a:xfrm>
            <a:off x="12681549" y="9120695"/>
            <a:ext cx="10877147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01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0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0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0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0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0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09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310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311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231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15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2316" name="Rectangle"/>
          <p:cNvSpPr/>
          <p:nvPr/>
        </p:nvSpPr>
        <p:spPr>
          <a:xfrm>
            <a:off x="1229879" y="5431616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32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1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1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2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End"/>
          <p:cNvSpPr txBox="1"/>
          <p:nvPr/>
        </p:nvSpPr>
        <p:spPr>
          <a:xfrm>
            <a:off x="11167618" y="6168806"/>
            <a:ext cx="2048765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70" sz="8500"/>
            </a:lvl1pPr>
          </a:lstStyle>
          <a:p>
            <a:pPr/>
            <a:r>
              <a:t>End</a:t>
            </a:r>
          </a:p>
        </p:txBody>
      </p:sp>
      <p:sp>
        <p:nvSpPr>
          <p:cNvPr id="2324" name="Slide Number"/>
          <p:cNvSpPr txBox="1"/>
          <p:nvPr>
            <p:ph type="sldNum" sz="quarter" idx="4294967295"/>
          </p:nvPr>
        </p:nvSpPr>
        <p:spPr>
          <a:xfrm>
            <a:off x="11937949" y="13080999"/>
            <a:ext cx="4956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2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2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2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2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2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35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5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5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5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5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58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359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360" name="Rectangle"/>
          <p:cNvSpPr/>
          <p:nvPr/>
        </p:nvSpPr>
        <p:spPr>
          <a:xfrm>
            <a:off x="1229879" y="41988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36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6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6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6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6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69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370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371" name="Rectangle"/>
          <p:cNvSpPr/>
          <p:nvPr/>
        </p:nvSpPr>
        <p:spPr>
          <a:xfrm>
            <a:off x="1229879" y="543581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4" name="Comment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Comments</a:t>
            </a:r>
          </a:p>
        </p:txBody>
      </p:sp>
      <p:sp>
        <p:nvSpPr>
          <p:cNvPr id="375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38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7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7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7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8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38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050" y="2951234"/>
            <a:ext cx="12090401" cy="919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Who am I ?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Who am I ?</a:t>
            </a:r>
          </a:p>
        </p:txBody>
      </p:sp>
      <p:sp>
        <p:nvSpPr>
          <p:cNvPr id="179" name="Gammasoft is the nickname of Yves Fiumefreddo.…"/>
          <p:cNvSpPr txBox="1"/>
          <p:nvPr>
            <p:ph type="body" sz="quarter" idx="4294967295"/>
          </p:nvPr>
        </p:nvSpPr>
        <p:spPr>
          <a:xfrm>
            <a:off x="1206500" y="6801877"/>
            <a:ext cx="10477500" cy="5702639"/>
          </a:xfrm>
          <a:prstGeom prst="rect">
            <a:avLst/>
          </a:prstGeom>
        </p:spPr>
        <p:txBody>
          <a:bodyPr/>
          <a:lstStyle/>
          <a:p>
            <a:pPr marL="445008" indent="-445008" defTabSz="1779987">
              <a:spcBef>
                <a:spcPts val="3200"/>
              </a:spcBef>
              <a:defRPr sz="3504"/>
            </a:pPr>
            <a:r>
              <a:rPr u="sng">
                <a:hlinkClick r:id="rId2" invalidUrl="" action="" tgtFrame="" tooltip="" history="1" highlightClick="0" endSnd="0"/>
              </a:rPr>
              <a:t>Gammasoft</a:t>
            </a:r>
            <a:r>
              <a:t> is the nickname of </a:t>
            </a:r>
            <a:r>
              <a:rPr u="sng">
                <a:hlinkClick r:id="rId3" invalidUrl="" action="" tgtFrame="" tooltip="" history="1" highlightClick="0" endSnd="0"/>
              </a:rPr>
              <a:t>Yves Fiumefreddo</a:t>
            </a:r>
            <a:r>
              <a:t>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More than thirty years of passion for high technology especially in development (c++, c#, objective-c, ...).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Object-oriented programming is more than a mindset.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more info see my GitHub : </a:t>
            </a:r>
            <a:r>
              <a:rPr u="sng">
                <a:hlinkClick r:id="rId2" invalidUrl="" action="" tgtFrame="" tooltip="" history="1" highlightClick="0" endSnd="0"/>
              </a:rPr>
              <a:t>https://github.com/gammasoft71</a:t>
            </a:r>
          </a:p>
        </p:txBody>
      </p:sp>
      <p:sp>
        <p:nvSpPr>
          <p:cNvPr id="180" name="Gammasoft…"/>
          <p:cNvSpPr txBox="1"/>
          <p:nvPr/>
        </p:nvSpPr>
        <p:spPr>
          <a:xfrm>
            <a:off x="1206500" y="4127166"/>
            <a:ext cx="10477500" cy="2661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1292319">
              <a:lnSpc>
                <a:spcPct val="80000"/>
              </a:lnSpc>
              <a:spcBef>
                <a:spcPts val="0"/>
              </a:spcBef>
              <a:defRPr b="1" spc="-90" sz="4505"/>
            </a:pPr>
            <a:r>
              <a:rPr u="sng">
                <a:hlinkClick r:id="rId4" invalidUrl="" action="" tgtFrame="" tooltip="" history="1" highlightClick="0" endSnd="0"/>
              </a:rPr>
              <a:t>Gammasoft</a:t>
            </a:r>
          </a:p>
          <a:p>
            <a:pPr defTabSz="1292319">
              <a:spcBef>
                <a:spcPts val="2300"/>
              </a:spcBef>
              <a:defRPr sz="2543"/>
            </a:pPr>
            <a:r>
              <a:t>Gammasoft aims to make c++ fun again.</a:t>
            </a:r>
          </a:p>
          <a:p>
            <a:pPr defTabSz="1292319">
              <a:spcBef>
                <a:spcPts val="2300"/>
              </a:spcBef>
              <a:defRPr sz="2543"/>
            </a:pPr>
          </a:p>
          <a:p>
            <a:pPr defTabSz="1292319">
              <a:lnSpc>
                <a:spcPct val="80000"/>
              </a:lnSpc>
              <a:spcBef>
                <a:spcPts val="0"/>
              </a:spcBef>
              <a:defRPr b="1" spc="-90" sz="4505"/>
            </a:pPr>
            <a:r>
              <a:t>About</a:t>
            </a:r>
          </a:p>
        </p:txBody>
      </p:sp>
      <p:pic>
        <p:nvPicPr>
          <p:cNvPr id="181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05852" y="1555628"/>
            <a:ext cx="10012124" cy="10012123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83" name="pasted-movie.png" descr="pasted-movi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8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8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Basic typ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Basic types</a:t>
            </a:r>
          </a:p>
        </p:txBody>
      </p:sp>
      <p:sp>
        <p:nvSpPr>
          <p:cNvPr id="38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6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39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8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38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39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9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39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7066" y="2946400"/>
            <a:ext cx="13385801" cy="873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Basic typ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Basic types</a:t>
            </a:r>
          </a:p>
        </p:txBody>
      </p:sp>
      <p:sp>
        <p:nvSpPr>
          <p:cNvPr id="39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7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0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39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0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0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0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0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3776" y="2946400"/>
            <a:ext cx="15316201" cy="782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Basic typ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Basic types</a:t>
            </a:r>
          </a:p>
        </p:txBody>
      </p:sp>
      <p:sp>
        <p:nvSpPr>
          <p:cNvPr id="40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8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1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1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7466" y="2943754"/>
            <a:ext cx="148844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8" name="Fixed width integer types"/>
          <p:cNvSpPr txBox="1"/>
          <p:nvPr>
            <p:ph type="title" idx="4294967295"/>
          </p:nvPr>
        </p:nvSpPr>
        <p:spPr>
          <a:xfrm>
            <a:off x="1206500" y="952500"/>
            <a:ext cx="12563629" cy="1435100"/>
          </a:xfrm>
          <a:prstGeom prst="rect">
            <a:avLst/>
          </a:prstGeom>
        </p:spPr>
        <p:txBody>
          <a:bodyPr/>
          <a:lstStyle/>
          <a:p>
            <a:pPr/>
            <a:r>
              <a:t>Fixed width integer types</a:t>
            </a:r>
          </a:p>
        </p:txBody>
      </p:sp>
      <p:sp>
        <p:nvSpPr>
          <p:cNvPr id="419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25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pic>
        <p:nvPicPr>
          <p:cNvPr id="42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1853" y="2946400"/>
            <a:ext cx="11684001" cy="828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9" name="Fixed width floating-point types"/>
          <p:cNvSpPr txBox="1"/>
          <p:nvPr>
            <p:ph type="title" idx="4294967295"/>
          </p:nvPr>
        </p:nvSpPr>
        <p:spPr>
          <a:xfrm>
            <a:off x="1206500" y="952500"/>
            <a:ext cx="15775772" cy="1435100"/>
          </a:xfrm>
          <a:prstGeom prst="rect">
            <a:avLst/>
          </a:prstGeom>
        </p:spPr>
        <p:txBody>
          <a:bodyPr/>
          <a:lstStyle/>
          <a:p>
            <a:pPr/>
            <a:r>
              <a:t>Fixed width floating-point types</a:t>
            </a:r>
          </a:p>
        </p:txBody>
      </p:sp>
      <p:sp>
        <p:nvSpPr>
          <p:cNvPr id="430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3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3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3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3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36" name="C++23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C++23</a:t>
            </a:r>
          </a:p>
        </p:txBody>
      </p:sp>
      <p:pic>
        <p:nvPicPr>
          <p:cNvPr id="43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3376" y="2952549"/>
            <a:ext cx="14020801" cy="736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Integer literal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Integer literals</a:t>
            </a:r>
          </a:p>
        </p:txBody>
      </p:sp>
      <p:sp>
        <p:nvSpPr>
          <p:cNvPr id="44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1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4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4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4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4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4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4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3776" y="2951234"/>
            <a:ext cx="15316201" cy="919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Floating-point literals"/>
          <p:cNvSpPr txBox="1"/>
          <p:nvPr>
            <p:ph type="title" idx="4294967295"/>
          </p:nvPr>
        </p:nvSpPr>
        <p:spPr>
          <a:xfrm>
            <a:off x="1206500" y="952500"/>
            <a:ext cx="10848763" cy="1435100"/>
          </a:xfrm>
          <a:prstGeom prst="rect">
            <a:avLst/>
          </a:prstGeom>
        </p:spPr>
        <p:txBody>
          <a:bodyPr/>
          <a:lstStyle/>
          <a:p>
            <a:pPr/>
            <a:r>
              <a:t>Floating-point literals</a:t>
            </a:r>
          </a:p>
        </p:txBody>
      </p:sp>
      <p:sp>
        <p:nvSpPr>
          <p:cNvPr id="45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2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5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5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5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5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5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5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8274" y="2951234"/>
            <a:ext cx="13385801" cy="919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izeof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Sizeof</a:t>
            </a:r>
          </a:p>
        </p:txBody>
      </p:sp>
      <p:sp>
        <p:nvSpPr>
          <p:cNvPr id="46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3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6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6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6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6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6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47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1453" y="2949797"/>
            <a:ext cx="101854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ointer to intege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 to integer</a:t>
            </a:r>
          </a:p>
        </p:txBody>
      </p:sp>
      <p:sp>
        <p:nvSpPr>
          <p:cNvPr id="4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4" name="Language Basics | Core syntax and types"/>
          <p:cNvSpPr txBox="1"/>
          <p:nvPr/>
        </p:nvSpPr>
        <p:spPr>
          <a:xfrm>
            <a:off x="18636829" y="3143"/>
            <a:ext cx="575401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Core syntax and types</a:t>
            </a:r>
          </a:p>
        </p:txBody>
      </p:sp>
      <p:grpSp>
        <p:nvGrpSpPr>
          <p:cNvPr id="4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7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80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pic>
        <p:nvPicPr>
          <p:cNvPr id="48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771" y="2944662"/>
            <a:ext cx="14249401" cy="736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48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90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491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492" name="Rectangle"/>
          <p:cNvSpPr/>
          <p:nvPr/>
        </p:nvSpPr>
        <p:spPr>
          <a:xfrm>
            <a:off x="1229879" y="543581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0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19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grpSp>
        <p:nvGrpSpPr>
          <p:cNvPr id="19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9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9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9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49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0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49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49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49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01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502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503" name="Rectangle"/>
          <p:cNvSpPr/>
          <p:nvPr/>
        </p:nvSpPr>
        <p:spPr>
          <a:xfrm>
            <a:off x="1229879" y="6654077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6" name="Static array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Static arrays</a:t>
            </a:r>
          </a:p>
        </p:txBody>
      </p:sp>
      <p:sp>
        <p:nvSpPr>
          <p:cNvPr id="507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grpSp>
        <p:nvGrpSpPr>
          <p:cNvPr id="51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0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1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1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1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pic>
        <p:nvPicPr>
          <p:cNvPr id="51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5113" y="2941079"/>
            <a:ext cx="14452601" cy="690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2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1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1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2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22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pic>
        <p:nvPicPr>
          <p:cNvPr id="52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400" y="2952335"/>
            <a:ext cx="8255001" cy="91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525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2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33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pic>
        <p:nvPicPr>
          <p:cNvPr id="53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400" y="2952335"/>
            <a:ext cx="8255001" cy="91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36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37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538" name="Rectangle"/>
          <p:cNvSpPr/>
          <p:nvPr/>
        </p:nvSpPr>
        <p:spPr>
          <a:xfrm>
            <a:off x="1342334" y="43051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9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4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4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4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4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47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pic>
        <p:nvPicPr>
          <p:cNvPr id="54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400" y="2952335"/>
            <a:ext cx="8255001" cy="91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50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51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555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53" name="Rectangle"/>
          <p:cNvSpPr/>
          <p:nvPr/>
        </p:nvSpPr>
        <p:spPr>
          <a:xfrm>
            <a:off x="1342334" y="47496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4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6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5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6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6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63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pic>
        <p:nvPicPr>
          <p:cNvPr id="56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400" y="2952335"/>
            <a:ext cx="8255001" cy="91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66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67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571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69" name="Rectangle"/>
          <p:cNvSpPr/>
          <p:nvPr/>
        </p:nvSpPr>
        <p:spPr>
          <a:xfrm>
            <a:off x="1342334" y="51941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0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7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7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7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7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79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pic>
        <p:nvPicPr>
          <p:cNvPr id="58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400" y="2952335"/>
            <a:ext cx="8255001" cy="91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82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83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587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85" name="Rectangle"/>
          <p:cNvSpPr/>
          <p:nvPr/>
        </p:nvSpPr>
        <p:spPr>
          <a:xfrm>
            <a:off x="1342334" y="61212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6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9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59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59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59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95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pic>
        <p:nvPicPr>
          <p:cNvPr id="59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400" y="2952335"/>
            <a:ext cx="8255001" cy="91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598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99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604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05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02" name="Rectangle"/>
          <p:cNvSpPr/>
          <p:nvPr/>
        </p:nvSpPr>
        <p:spPr>
          <a:xfrm>
            <a:off x="1342334" y="65784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3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1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0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1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1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13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pic>
        <p:nvPicPr>
          <p:cNvPr id="61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400" y="2952335"/>
            <a:ext cx="8255001" cy="91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616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paj = 0x3010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17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623" name="Connection Line"/>
          <p:cNvSpPr/>
          <p:nvPr/>
        </p:nvSpPr>
        <p:spPr>
          <a:xfrm>
            <a:off x="11740417" y="6302122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24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25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21" name="Rectangle"/>
          <p:cNvSpPr/>
          <p:nvPr/>
        </p:nvSpPr>
        <p:spPr>
          <a:xfrm>
            <a:off x="1342334" y="70483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2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2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33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pic>
        <p:nvPicPr>
          <p:cNvPr id="63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400" y="2952335"/>
            <a:ext cx="8255001" cy="91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636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k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paj = 0x3010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37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643" name="Connection Line"/>
          <p:cNvSpPr/>
          <p:nvPr/>
        </p:nvSpPr>
        <p:spPr>
          <a:xfrm>
            <a:off x="11740417" y="6302122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44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45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41" name="Rectangle"/>
          <p:cNvSpPr/>
          <p:nvPr/>
        </p:nvSpPr>
        <p:spPr>
          <a:xfrm>
            <a:off x="1342334" y="75055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2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199" name="Rectangle"/>
          <p:cNvSpPr/>
          <p:nvPr/>
        </p:nvSpPr>
        <p:spPr>
          <a:xfrm>
            <a:off x="1229879" y="4198809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0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1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grpSp>
        <p:nvGrpSpPr>
          <p:cNvPr id="20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0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0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0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5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4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5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5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53" name="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Pointers</a:t>
            </a:r>
          </a:p>
        </p:txBody>
      </p:sp>
      <p:pic>
        <p:nvPicPr>
          <p:cNvPr id="65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400" y="2952335"/>
            <a:ext cx="8255001" cy="919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sp>
        <p:nvSpPr>
          <p:cNvPr id="65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graphicFrame>
        <p:nvGraphicFramePr>
          <p:cNvPr id="657" name="Table 1"/>
          <p:cNvGraphicFramePr/>
          <p:nvPr/>
        </p:nvGraphicFramePr>
        <p:xfrm>
          <a:off x="12592865" y="4213181"/>
          <a:ext cx="6353081" cy="66858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664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pak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k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0x3020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paj = 0x3010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pai = 0x300C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ai[2] =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ai[1] =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ai[0]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j = 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pi = 0x3000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664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300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58" name="Memory layout"/>
          <p:cNvSpPr txBox="1"/>
          <p:nvPr/>
        </p:nvSpPr>
        <p:spPr>
          <a:xfrm>
            <a:off x="12438306" y="2855223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665" name="Connection Line"/>
          <p:cNvSpPr/>
          <p:nvPr/>
        </p:nvSpPr>
        <p:spPr>
          <a:xfrm>
            <a:off x="11740417" y="6302122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66" name="Connection Line"/>
          <p:cNvSpPr/>
          <p:nvPr/>
        </p:nvSpPr>
        <p:spPr>
          <a:xfrm>
            <a:off x="11740417" y="6944158"/>
            <a:ext cx="831145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67" name="Connection Line"/>
          <p:cNvSpPr/>
          <p:nvPr/>
        </p:nvSpPr>
        <p:spPr>
          <a:xfrm>
            <a:off x="11754884" y="9964134"/>
            <a:ext cx="816677" cy="684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21600"/>
                </a:moveTo>
                <a:cubicBezTo>
                  <a:pt x="-5322" y="13933"/>
                  <a:pt x="-5400" y="6733"/>
                  <a:pt x="15966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68" name="Connection Line"/>
          <p:cNvSpPr/>
          <p:nvPr/>
        </p:nvSpPr>
        <p:spPr>
          <a:xfrm>
            <a:off x="11745268" y="4945188"/>
            <a:ext cx="849603" cy="216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63" name="??"/>
          <p:cNvSpPr txBox="1"/>
          <p:nvPr/>
        </p:nvSpPr>
        <p:spPr>
          <a:xfrm>
            <a:off x="11179051" y="4872988"/>
            <a:ext cx="566218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??</a:t>
            </a:r>
          </a:p>
        </p:txBody>
      </p:sp>
      <p:sp>
        <p:nvSpPr>
          <p:cNvPr id="664" name="Rectangle"/>
          <p:cNvSpPr/>
          <p:nvPr/>
        </p:nvSpPr>
        <p:spPr>
          <a:xfrm>
            <a:off x="1342334" y="8851713"/>
            <a:ext cx="7993133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1" name="nullpt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nullptr</a:t>
            </a:r>
          </a:p>
        </p:txBody>
      </p:sp>
      <p:grpSp>
        <p:nvGrpSpPr>
          <p:cNvPr id="67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7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7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7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77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678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sp>
        <p:nvSpPr>
          <p:cNvPr id="679" name="if a pointer doesn’t point to anything, set it to nullptr…"/>
          <p:cNvSpPr txBox="1"/>
          <p:nvPr>
            <p:ph type="body" sz="half" idx="4294967295"/>
          </p:nvPr>
        </p:nvSpPr>
        <p:spPr>
          <a:xfrm>
            <a:off x="1206500" y="4248504"/>
            <a:ext cx="11178622" cy="8256012"/>
          </a:xfrm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t>if a pointer doesn’t point to anything, set it to </a:t>
            </a:r>
            <a:r>
              <a:rPr>
                <a:solidFill>
                  <a:srgbClr val="0080FF"/>
                </a:solidFill>
              </a:rPr>
              <a:t>nullptr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useful to e.g. mark the end of a linked data structure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or absence of an optional function argument (pointer)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same as setting it to 0 or </a:t>
            </a:r>
            <a:r>
              <a:rPr>
                <a:solidFill>
                  <a:srgbClr val="0080FF"/>
                </a:solidFill>
              </a:rPr>
              <a:t>NULL</a:t>
            </a:r>
            <a:r>
              <a:t> (before C++ 11)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triggers compilation error when assigned to integer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2" name="nullptr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nullptr</a:t>
            </a:r>
          </a:p>
        </p:txBody>
      </p:sp>
      <p:grpSp>
        <p:nvGrpSpPr>
          <p:cNvPr id="68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8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8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8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88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689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sp>
        <p:nvSpPr>
          <p:cNvPr id="690" name="if a pointer doesn’t point to anything, set it to nullptr…"/>
          <p:cNvSpPr txBox="1"/>
          <p:nvPr>
            <p:ph type="body" sz="half" idx="4294967295"/>
          </p:nvPr>
        </p:nvSpPr>
        <p:spPr>
          <a:xfrm>
            <a:off x="1206500" y="4248504"/>
            <a:ext cx="11176367" cy="8256012"/>
          </a:xfrm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t>if a pointer doesn’t point to anything, set it to </a:t>
            </a:r>
            <a:r>
              <a:rPr>
                <a:solidFill>
                  <a:srgbClr val="0080FF"/>
                </a:solidFill>
              </a:rPr>
              <a:t>nullptr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useful to e.g. mark the end of a linked data structure</a:t>
            </a:r>
          </a:p>
          <a:p>
            <a:pPr lvl="2" marL="1682495" indent="-560831" defTabSz="2243271">
              <a:spcBef>
                <a:spcPts val="4100"/>
              </a:spcBef>
              <a:defRPr sz="4416"/>
            </a:pPr>
            <a:r>
              <a:t>or absence of an optional function argument (pointer)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same as setting it to 0 or </a:t>
            </a:r>
            <a:r>
              <a:rPr>
                <a:solidFill>
                  <a:srgbClr val="0080FF"/>
                </a:solidFill>
              </a:rPr>
              <a:t>NULL</a:t>
            </a:r>
            <a:r>
              <a:t> (before C++ 11)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triggers compilation error when assigned to integer</a:t>
            </a:r>
          </a:p>
        </p:txBody>
      </p:sp>
      <p:pic>
        <p:nvPicPr>
          <p:cNvPr id="69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23139" y="5003800"/>
            <a:ext cx="7594601" cy="370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Dynamic arrays using C"/>
          <p:cNvSpPr txBox="1"/>
          <p:nvPr>
            <p:ph type="title" idx="4294967295"/>
          </p:nvPr>
        </p:nvSpPr>
        <p:spPr>
          <a:xfrm>
            <a:off x="1206500" y="952500"/>
            <a:ext cx="11983124" cy="1435100"/>
          </a:xfrm>
          <a:prstGeom prst="rect">
            <a:avLst/>
          </a:prstGeom>
        </p:spPr>
        <p:txBody>
          <a:bodyPr/>
          <a:lstStyle/>
          <a:p>
            <a:pPr/>
            <a:r>
              <a:t>Dynamic arrays using C</a:t>
            </a:r>
          </a:p>
        </p:txBody>
      </p:sp>
      <p:sp>
        <p:nvSpPr>
          <p:cNvPr id="69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9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69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69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69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0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01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  <p:pic>
        <p:nvPicPr>
          <p:cNvPr id="70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975" y="2950597"/>
            <a:ext cx="12319001" cy="828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Dynamic arrays using C++"/>
          <p:cNvSpPr txBox="1"/>
          <p:nvPr>
            <p:ph type="title" idx="4294967295"/>
          </p:nvPr>
        </p:nvSpPr>
        <p:spPr>
          <a:xfrm>
            <a:off x="1206500" y="952500"/>
            <a:ext cx="13215884" cy="1435100"/>
          </a:xfrm>
          <a:prstGeom prst="rect">
            <a:avLst/>
          </a:prstGeom>
        </p:spPr>
        <p:txBody>
          <a:bodyPr/>
          <a:lstStyle/>
          <a:p>
            <a:pPr/>
            <a:r>
              <a:t>Dynamic arrays using C++</a:t>
            </a:r>
          </a:p>
        </p:txBody>
      </p:sp>
      <p:sp>
        <p:nvSpPr>
          <p:cNvPr id="70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848" y="2948752"/>
            <a:ext cx="10591801" cy="8737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07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0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1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1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13" name="Language Basics | Arrays and Pointers"/>
          <p:cNvSpPr txBox="1"/>
          <p:nvPr/>
        </p:nvSpPr>
        <p:spPr>
          <a:xfrm>
            <a:off x="19021183" y="3143"/>
            <a:ext cx="53696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Arrays and Pointers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71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2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1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1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2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22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723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724" name="Rectangle"/>
          <p:cNvSpPr/>
          <p:nvPr/>
        </p:nvSpPr>
        <p:spPr>
          <a:xfrm>
            <a:off x="1229879" y="6654077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72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3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2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3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3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3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73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735" name="Rectangle"/>
          <p:cNvSpPr/>
          <p:nvPr/>
        </p:nvSpPr>
        <p:spPr>
          <a:xfrm>
            <a:off x="1229879" y="792117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cop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Scope</a:t>
            </a:r>
          </a:p>
        </p:txBody>
      </p:sp>
      <p:sp>
        <p:nvSpPr>
          <p:cNvPr id="73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4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3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4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4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4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45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746" name="Portion of the source code where a given name is valid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Portion of the source code where a given name is valid</a:t>
            </a:r>
          </a:p>
          <a:p>
            <a:pPr marL="0" indent="0">
              <a:buSzTx/>
              <a:buNone/>
            </a:pPr>
            <a:r>
              <a:t>Typically :</a:t>
            </a:r>
          </a:p>
          <a:p>
            <a:pPr/>
            <a:r>
              <a:t>simple block of code, within {}</a:t>
            </a:r>
          </a:p>
          <a:p>
            <a:pPr/>
            <a:r>
              <a:t>function, class, namespace</a:t>
            </a:r>
          </a:p>
          <a:p>
            <a:pPr/>
            <a:r>
              <a:t>the global scope, i.e. translation unit (.cpp file + all includes)</a:t>
            </a:r>
          </a:p>
        </p:txBody>
      </p:sp>
      <p:pic>
        <p:nvPicPr>
          <p:cNvPr id="74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77484" y="3818181"/>
            <a:ext cx="54610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0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831268" cy="1435100"/>
          </a:xfrm>
          <a:prstGeom prst="rect">
            <a:avLst/>
          </a:prstGeom>
        </p:spPr>
        <p:txBody>
          <a:bodyPr/>
          <a:lstStyle/>
          <a:p>
            <a:pPr lvl="1"/>
            <a:r>
              <a:t>Scope and lifetime of variables</a:t>
            </a:r>
          </a:p>
        </p:txBody>
      </p:sp>
      <p:sp>
        <p:nvSpPr>
          <p:cNvPr id="751" name="Variables are (statically) allocated when defined…"/>
          <p:cNvSpPr txBox="1"/>
          <p:nvPr>
            <p:ph type="body" sz="quarter" idx="4294967295"/>
          </p:nvPr>
        </p:nvSpPr>
        <p:spPr>
          <a:xfrm>
            <a:off x="1206500" y="3067404"/>
            <a:ext cx="13773619" cy="250638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grpSp>
        <p:nvGrpSpPr>
          <p:cNvPr id="75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5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5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5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5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58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1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831268" cy="1435100"/>
          </a:xfrm>
          <a:prstGeom prst="rect">
            <a:avLst/>
          </a:prstGeom>
        </p:spPr>
        <p:txBody>
          <a:bodyPr/>
          <a:lstStyle/>
          <a:p>
            <a:pPr lvl="1"/>
            <a:r>
              <a:t>Scope and lifetime of variables</a:t>
            </a:r>
          </a:p>
        </p:txBody>
      </p:sp>
      <p:sp>
        <p:nvSpPr>
          <p:cNvPr id="762" name="Variables are (statically) allocated when defined…"/>
          <p:cNvSpPr txBox="1"/>
          <p:nvPr>
            <p:ph type="body" sz="quarter" idx="4294967295"/>
          </p:nvPr>
        </p:nvSpPr>
        <p:spPr>
          <a:xfrm>
            <a:off x="1206500" y="3067404"/>
            <a:ext cx="13773619" cy="250638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grpSp>
        <p:nvGrpSpPr>
          <p:cNvPr id="76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6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6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6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6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69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77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264" y="6522094"/>
            <a:ext cx="60960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Introduction…"/>
          <p:cNvSpPr txBox="1"/>
          <p:nvPr>
            <p:ph type="body" idx="4294967295"/>
          </p:nvPr>
        </p:nvSpPr>
        <p:spPr>
          <a:xfrm>
            <a:off x="1206500" y="4248504"/>
            <a:ext cx="22070985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buSzPct val="100000"/>
              <a:buAutoNum type="arabicPeriod" startAt="1"/>
            </a:pPr>
            <a:r>
              <a:t>Language Basics</a:t>
            </a:r>
          </a:p>
          <a:p>
            <a:pPr marL="889000" indent="-889000">
              <a:buSzPct val="100000"/>
              <a:buAutoNum type="arabicPeriod" startAt="1"/>
            </a:pPr>
            <a:r>
              <a:t>Object Oriented Programming  (OOP)</a:t>
            </a:r>
          </a:p>
          <a:p>
            <a:pPr marL="889000" indent="-889000">
              <a:buSzPct val="100000"/>
              <a:buAutoNum type="arabicPeriod" startAt="1"/>
            </a:pPr>
            <a:r>
              <a:t>Core Modern C++</a:t>
            </a:r>
          </a:p>
          <a:p>
            <a:pPr marL="889000" indent="-889000">
              <a:buSzPct val="100000"/>
              <a:buAutoNum type="arabicPeriod" startAt="1"/>
            </a:pPr>
            <a:r>
              <a:t>Modern C++ Expert</a:t>
            </a:r>
          </a:p>
          <a:p>
            <a:pPr marL="889000" indent="-889000">
              <a:buSzPct val="100000"/>
              <a:buAutoNum type="arabicPeriod" startAt="1"/>
            </a:pPr>
            <a:r>
              <a:t>Advanced Programming</a:t>
            </a:r>
          </a:p>
        </p:txBody>
      </p:sp>
      <p:sp>
        <p:nvSpPr>
          <p:cNvPr id="20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0" name="Outline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211" name="Rectangle"/>
          <p:cNvSpPr/>
          <p:nvPr/>
        </p:nvSpPr>
        <p:spPr>
          <a:xfrm>
            <a:off x="1229879" y="5431616"/>
            <a:ext cx="11560369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1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1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1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1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73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831268" cy="1435100"/>
          </a:xfrm>
          <a:prstGeom prst="rect">
            <a:avLst/>
          </a:prstGeom>
        </p:spPr>
        <p:txBody>
          <a:bodyPr/>
          <a:lstStyle/>
          <a:p>
            <a:pPr lvl="1"/>
            <a:r>
              <a:t>Scope and lifetime of variables</a:t>
            </a:r>
          </a:p>
        </p:txBody>
      </p:sp>
      <p:sp>
        <p:nvSpPr>
          <p:cNvPr id="774" name="Variables are (statically) allocated when defined…"/>
          <p:cNvSpPr txBox="1"/>
          <p:nvPr>
            <p:ph type="body" sz="quarter" idx="4294967295"/>
          </p:nvPr>
        </p:nvSpPr>
        <p:spPr>
          <a:xfrm>
            <a:off x="1206500" y="3067404"/>
            <a:ext cx="13773619" cy="250638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grpSp>
        <p:nvGrpSpPr>
          <p:cNvPr id="7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7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8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8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78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264" y="6522094"/>
            <a:ext cx="6096001" cy="5537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83" name="Table 1"/>
          <p:cNvGraphicFramePr/>
          <p:nvPr/>
        </p:nvGraphicFramePr>
        <p:xfrm>
          <a:off x="12049332" y="7980424"/>
          <a:ext cx="5301251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784" name="Memory layout"/>
          <p:cNvSpPr txBox="1"/>
          <p:nvPr/>
        </p:nvSpPr>
        <p:spPr>
          <a:xfrm>
            <a:off x="11894773" y="662246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785" name="Rectangle"/>
          <p:cNvSpPr/>
          <p:nvPr/>
        </p:nvSpPr>
        <p:spPr>
          <a:xfrm>
            <a:off x="1342334" y="7873813"/>
            <a:ext cx="5835861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88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831268" cy="1435100"/>
          </a:xfrm>
          <a:prstGeom prst="rect">
            <a:avLst/>
          </a:prstGeom>
        </p:spPr>
        <p:txBody>
          <a:bodyPr/>
          <a:lstStyle/>
          <a:p>
            <a:pPr lvl="1"/>
            <a:r>
              <a:t>Scope and lifetime of variables</a:t>
            </a:r>
          </a:p>
        </p:txBody>
      </p:sp>
      <p:sp>
        <p:nvSpPr>
          <p:cNvPr id="789" name="Variables are (statically) allocated when defined…"/>
          <p:cNvSpPr txBox="1"/>
          <p:nvPr>
            <p:ph type="body" sz="quarter" idx="4294967295"/>
          </p:nvPr>
        </p:nvSpPr>
        <p:spPr>
          <a:xfrm>
            <a:off x="1206500" y="3067404"/>
            <a:ext cx="13773619" cy="250638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grpSp>
        <p:nvGrpSpPr>
          <p:cNvPr id="79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79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79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79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79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796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79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264" y="6522094"/>
            <a:ext cx="6096001" cy="5537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98" name="Table 1"/>
          <p:cNvGraphicFramePr/>
          <p:nvPr/>
        </p:nvGraphicFramePr>
        <p:xfrm>
          <a:off x="12049332" y="7980424"/>
          <a:ext cx="5301251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b[3]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b[2]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b[1]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b[0]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799" name="Memory layout"/>
          <p:cNvSpPr txBox="1"/>
          <p:nvPr/>
        </p:nvSpPr>
        <p:spPr>
          <a:xfrm>
            <a:off x="11894773" y="662246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800" name="Rectangle"/>
          <p:cNvSpPr/>
          <p:nvPr/>
        </p:nvSpPr>
        <p:spPr>
          <a:xfrm>
            <a:off x="1342334" y="8775513"/>
            <a:ext cx="5835861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03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831268" cy="1435100"/>
          </a:xfrm>
          <a:prstGeom prst="rect">
            <a:avLst/>
          </a:prstGeom>
        </p:spPr>
        <p:txBody>
          <a:bodyPr/>
          <a:lstStyle/>
          <a:p>
            <a:pPr lvl="1"/>
            <a:r>
              <a:t>Scope and lifetime of variables</a:t>
            </a:r>
          </a:p>
        </p:txBody>
      </p:sp>
      <p:sp>
        <p:nvSpPr>
          <p:cNvPr id="804" name="Variables are (statically) allocated when defined…"/>
          <p:cNvSpPr txBox="1"/>
          <p:nvPr>
            <p:ph type="body" sz="quarter" idx="4294967295"/>
          </p:nvPr>
        </p:nvSpPr>
        <p:spPr>
          <a:xfrm>
            <a:off x="1206500" y="3067404"/>
            <a:ext cx="13773619" cy="250638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grpSp>
        <p:nvGrpSpPr>
          <p:cNvPr id="80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0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0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0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1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1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81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264" y="6522094"/>
            <a:ext cx="6096001" cy="5537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13" name="Table 1"/>
          <p:cNvGraphicFramePr/>
          <p:nvPr/>
        </p:nvGraphicFramePr>
        <p:xfrm>
          <a:off x="12049332" y="7980424"/>
          <a:ext cx="5301251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b[3]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b[2]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b[1] = 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b[0] =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814" name="Memory layout"/>
          <p:cNvSpPr txBox="1"/>
          <p:nvPr/>
        </p:nvSpPr>
        <p:spPr>
          <a:xfrm>
            <a:off x="11894773" y="662246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815" name="Rectangle"/>
          <p:cNvSpPr/>
          <p:nvPr/>
        </p:nvSpPr>
        <p:spPr>
          <a:xfrm>
            <a:off x="1342334" y="9220013"/>
            <a:ext cx="5835861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18" name="Scope and lifetime of variables"/>
          <p:cNvSpPr txBox="1"/>
          <p:nvPr>
            <p:ph type="title" idx="4294967295"/>
          </p:nvPr>
        </p:nvSpPr>
        <p:spPr>
          <a:xfrm>
            <a:off x="1206500" y="952500"/>
            <a:ext cx="15831268" cy="1435100"/>
          </a:xfrm>
          <a:prstGeom prst="rect">
            <a:avLst/>
          </a:prstGeom>
        </p:spPr>
        <p:txBody>
          <a:bodyPr/>
          <a:lstStyle/>
          <a:p>
            <a:pPr lvl="1"/>
            <a:r>
              <a:t>Scope and lifetime of variables</a:t>
            </a:r>
          </a:p>
        </p:txBody>
      </p:sp>
      <p:sp>
        <p:nvSpPr>
          <p:cNvPr id="819" name="Variables are (statically) allocated when defined…"/>
          <p:cNvSpPr txBox="1"/>
          <p:nvPr>
            <p:ph type="body" sz="quarter" idx="4294967295"/>
          </p:nvPr>
        </p:nvSpPr>
        <p:spPr>
          <a:xfrm>
            <a:off x="1206500" y="3067404"/>
            <a:ext cx="13773619" cy="2506382"/>
          </a:xfrm>
          <a:prstGeom prst="rect">
            <a:avLst/>
          </a:prstGeom>
        </p:spPr>
        <p:txBody>
          <a:bodyPr/>
          <a:lstStyle/>
          <a:p>
            <a:pPr/>
            <a:r>
              <a:t>Variables are (statically) allocated when defined</a:t>
            </a:r>
          </a:p>
          <a:p>
            <a:pPr/>
            <a:r>
              <a:t>Variables are freed at the end of a scope</a:t>
            </a:r>
          </a:p>
        </p:txBody>
      </p:sp>
      <p:grpSp>
        <p:nvGrpSpPr>
          <p:cNvPr id="8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2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26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82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264" y="6522094"/>
            <a:ext cx="6096001" cy="5537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28" name="Table 1"/>
          <p:cNvGraphicFramePr/>
          <p:nvPr/>
        </p:nvGraphicFramePr>
        <p:xfrm>
          <a:off x="12049332" y="7980424"/>
          <a:ext cx="5301251" cy="3036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70189"/>
                <a:gridCol w="2124709"/>
              </a:tblGrid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046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i =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829" name="Memory layout"/>
          <p:cNvSpPr txBox="1"/>
          <p:nvPr/>
        </p:nvSpPr>
        <p:spPr>
          <a:xfrm>
            <a:off x="11894773" y="6622467"/>
            <a:ext cx="41681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830" name="Rectangle"/>
          <p:cNvSpPr/>
          <p:nvPr/>
        </p:nvSpPr>
        <p:spPr>
          <a:xfrm>
            <a:off x="1342334" y="10591613"/>
            <a:ext cx="5835861" cy="461367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Namepa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Namepaces</a:t>
            </a:r>
          </a:p>
        </p:txBody>
      </p:sp>
      <p:sp>
        <p:nvSpPr>
          <p:cNvPr id="833" name="Namespaces allow to segment your code to avoid name clashe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Namespaces allow to segment your code to avoid name clashes</a:t>
            </a:r>
          </a:p>
          <a:p>
            <a:pPr/>
            <a:r>
              <a:t>They can be embedded to create hierarchies (separator is </a:t>
            </a:r>
            <a:r>
              <a:rPr>
                <a:solidFill>
                  <a:srgbClr val="0080FF"/>
                </a:solidFill>
              </a:rPr>
              <a:t>::</a:t>
            </a:r>
            <a:r>
              <a:t>)</a:t>
            </a:r>
          </a:p>
        </p:txBody>
      </p:sp>
      <p:sp>
        <p:nvSpPr>
          <p:cNvPr id="83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3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3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3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3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3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4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4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84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99309" y="1803400"/>
            <a:ext cx="5892801" cy="10109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Nested namespa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Nested namespaces</a:t>
            </a:r>
          </a:p>
        </p:txBody>
      </p:sp>
      <p:sp>
        <p:nvSpPr>
          <p:cNvPr id="84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5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4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4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4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51" name="C++17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C++17</a:t>
            </a:r>
          </a:p>
        </p:txBody>
      </p:sp>
      <p:sp>
        <p:nvSpPr>
          <p:cNvPr id="852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85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6550" y="6153038"/>
            <a:ext cx="4597400" cy="553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83618" y="7067438"/>
            <a:ext cx="5029201" cy="3708401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Easier way to declare nested namespaces"/>
          <p:cNvSpPr txBox="1"/>
          <p:nvPr>
            <p:ph type="body" sz="quarter" idx="4294967295"/>
          </p:nvPr>
        </p:nvSpPr>
        <p:spPr>
          <a:xfrm>
            <a:off x="1262727" y="3083607"/>
            <a:ext cx="13815717" cy="1000421"/>
          </a:xfrm>
          <a:prstGeom prst="rect">
            <a:avLst/>
          </a:prstGeom>
        </p:spPr>
        <p:txBody>
          <a:bodyPr/>
          <a:lstStyle/>
          <a:p>
            <a:pPr/>
            <a:r>
              <a:t>Easier way to declare nested namespaces</a:t>
            </a:r>
          </a:p>
        </p:txBody>
      </p:sp>
      <p:sp>
        <p:nvSpPr>
          <p:cNvPr id="856" name="C++98"/>
          <p:cNvSpPr txBox="1"/>
          <p:nvPr/>
        </p:nvSpPr>
        <p:spPr>
          <a:xfrm>
            <a:off x="4172861" y="5198036"/>
            <a:ext cx="196382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C++98</a:t>
            </a:r>
          </a:p>
        </p:txBody>
      </p:sp>
      <p:sp>
        <p:nvSpPr>
          <p:cNvPr id="857" name="C++17"/>
          <p:cNvSpPr txBox="1"/>
          <p:nvPr/>
        </p:nvSpPr>
        <p:spPr>
          <a:xfrm>
            <a:off x="14833150" y="5198036"/>
            <a:ext cx="196382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C++17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86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6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6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6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6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6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6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67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868" name="The namespace keyword can be use to create an alias on an other namespac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</p:txBody>
      </p:sp>
      <p:pic>
        <p:nvPicPr>
          <p:cNvPr id="86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55815" y="5607910"/>
            <a:ext cx="82550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87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7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7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7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7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7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79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880" name="The namespace keyword can be use to create an alias on an other namespac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</p:txBody>
      </p:sp>
      <p:pic>
        <p:nvPicPr>
          <p:cNvPr id="88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55577" y="5379310"/>
            <a:ext cx="9093201" cy="599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88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8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8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8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8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88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89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89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892" name="The namespace keyword can be use to create an alias on an other namespac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  <a:p>
            <a:pPr/>
            <a:r>
              <a:t>Or on nested namespaces.</a:t>
            </a:r>
          </a:p>
        </p:txBody>
      </p:sp>
      <p:pic>
        <p:nvPicPr>
          <p:cNvPr id="89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08559" y="5607910"/>
            <a:ext cx="63246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namespace alia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namespace alias</a:t>
            </a:r>
          </a:p>
        </p:txBody>
      </p:sp>
      <p:sp>
        <p:nvSpPr>
          <p:cNvPr id="89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0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89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9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89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0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0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03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04" name="The namespace keyword can be use to create an alias on an other namespac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namespace</a:t>
            </a:r>
            <a:r>
              <a:t> keyword can be use to create an alias on an other namespace.</a:t>
            </a:r>
          </a:p>
          <a:p>
            <a:pPr/>
            <a:r>
              <a:t>Or on nested namespaces.</a:t>
            </a:r>
          </a:p>
        </p:txBody>
      </p:sp>
      <p:pic>
        <p:nvPicPr>
          <p:cNvPr id="90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17568" y="5379310"/>
            <a:ext cx="6756401" cy="599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21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2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2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2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2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2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9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1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0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1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1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1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15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16" name="The using namespace directive make all members of the specified namespace visible in current scop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</p:txBody>
      </p:sp>
      <p:pic>
        <p:nvPicPr>
          <p:cNvPr id="91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61065" y="5607910"/>
            <a:ext cx="43942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92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2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2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27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28" name="The using namespace directive make all members of the specified namespace visible in current scope.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</p:txBody>
      </p:sp>
      <p:pic>
        <p:nvPicPr>
          <p:cNvPr id="92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98066" y="5379310"/>
            <a:ext cx="5257801" cy="599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93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3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3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3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3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3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3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39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40" name="The using namespace directive make all members of the specified namespace visible in current scop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  <a:p>
            <a:pPr/>
            <a:r>
              <a:t>The same for nested namespaces.</a:t>
            </a:r>
          </a:p>
        </p:txBody>
      </p:sp>
      <p:pic>
        <p:nvPicPr>
          <p:cNvPr id="94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69234" y="5379310"/>
            <a:ext cx="6527801" cy="599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Using namespace directive"/>
          <p:cNvSpPr txBox="1"/>
          <p:nvPr>
            <p:ph type="title" idx="4294967295"/>
          </p:nvPr>
        </p:nvSpPr>
        <p:spPr>
          <a:xfrm>
            <a:off x="1206500" y="952500"/>
            <a:ext cx="13645423" cy="1435100"/>
          </a:xfrm>
          <a:prstGeom prst="rect">
            <a:avLst/>
          </a:prstGeom>
        </p:spPr>
        <p:txBody>
          <a:bodyPr/>
          <a:lstStyle/>
          <a:p>
            <a:pPr/>
            <a:r>
              <a:t>Using namespace directive</a:t>
            </a:r>
          </a:p>
        </p:txBody>
      </p:sp>
      <p:sp>
        <p:nvSpPr>
          <p:cNvPr id="94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4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4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4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4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5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51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sp>
        <p:nvSpPr>
          <p:cNvPr id="952" name="The using namespace directive make all members of the specified namespace visible in current scope.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>
                <a:solidFill>
                  <a:srgbClr val="0080FF"/>
                </a:solidFill>
              </a:rPr>
              <a:t>using namespace</a:t>
            </a:r>
            <a:r>
              <a:t> directive make all members of the specified namespace visible in current scope.</a:t>
            </a:r>
          </a:p>
          <a:p>
            <a:pPr/>
            <a:r>
              <a:t>The same for nested namespaces.</a:t>
            </a:r>
          </a:p>
          <a:p>
            <a:pPr/>
            <a:r>
              <a:t>As well as for any part of the nested namespaces. </a:t>
            </a:r>
          </a:p>
        </p:txBody>
      </p:sp>
      <p:pic>
        <p:nvPicPr>
          <p:cNvPr id="95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38763" y="5384737"/>
            <a:ext cx="5892801" cy="599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Anonymous namespace"/>
          <p:cNvSpPr txBox="1"/>
          <p:nvPr>
            <p:ph type="title" idx="4294967295"/>
          </p:nvPr>
        </p:nvSpPr>
        <p:spPr>
          <a:xfrm>
            <a:off x="1206500" y="952500"/>
            <a:ext cx="12318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Anonymous namespace</a:t>
            </a:r>
          </a:p>
        </p:txBody>
      </p:sp>
      <p:sp>
        <p:nvSpPr>
          <p:cNvPr id="956" name="groups a number of declarations…"/>
          <p:cNvSpPr txBox="1"/>
          <p:nvPr>
            <p:ph type="body" sz="half" idx="4294967295"/>
          </p:nvPr>
        </p:nvSpPr>
        <p:spPr>
          <a:xfrm>
            <a:off x="1206500" y="4248504"/>
            <a:ext cx="11844385" cy="8256012"/>
          </a:xfrm>
          <a:prstGeom prst="rect">
            <a:avLst/>
          </a:prstGeom>
        </p:spPr>
        <p:txBody>
          <a:bodyPr/>
          <a:lstStyle/>
          <a:p>
            <a:pPr/>
            <a:r>
              <a:t>groups a number of declarations</a:t>
            </a:r>
          </a:p>
          <a:p>
            <a:pPr/>
            <a:r>
              <a:t>visible only in the current translation unit</a:t>
            </a:r>
          </a:p>
          <a:p>
            <a:pPr/>
            <a:r>
              <a:t>but not reusable outside</a:t>
            </a:r>
          </a:p>
          <a:p>
            <a:pPr/>
            <a:r>
              <a:t>allows much better compiler optimizations and checking</a:t>
            </a:r>
          </a:p>
          <a:p>
            <a:pPr lvl="2"/>
            <a:r>
              <a:t>e.g. unused function warning</a:t>
            </a:r>
          </a:p>
          <a:p>
            <a:pPr lvl="2"/>
            <a:r>
              <a:t>context dependent optimizations</a:t>
            </a:r>
          </a:p>
        </p:txBody>
      </p:sp>
      <p:sp>
        <p:nvSpPr>
          <p:cNvPr id="95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6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5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6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6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6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64" name="Language Basics | Scopes / namespaces"/>
          <p:cNvSpPr txBox="1"/>
          <p:nvPr/>
        </p:nvSpPr>
        <p:spPr>
          <a:xfrm>
            <a:off x="18659385" y="3143"/>
            <a:ext cx="5731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Scopes / namespaces</a:t>
            </a:r>
          </a:p>
        </p:txBody>
      </p:sp>
      <p:pic>
        <p:nvPicPr>
          <p:cNvPr id="96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37797" y="3666436"/>
            <a:ext cx="6527801" cy="370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04397" y="8853393"/>
            <a:ext cx="7594601" cy="2794001"/>
          </a:xfrm>
          <a:prstGeom prst="rect">
            <a:avLst/>
          </a:prstGeom>
          <a:ln w="12700">
            <a:miter lim="400000"/>
          </a:ln>
        </p:spPr>
      </p:pic>
      <p:sp>
        <p:nvSpPr>
          <p:cNvPr id="967" name="equivalent"/>
          <p:cNvSpPr txBox="1"/>
          <p:nvPr/>
        </p:nvSpPr>
        <p:spPr>
          <a:xfrm>
            <a:off x="17642797" y="7709899"/>
            <a:ext cx="307269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equivalent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97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7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7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7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7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7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76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977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978" name="Rectangle"/>
          <p:cNvSpPr/>
          <p:nvPr/>
        </p:nvSpPr>
        <p:spPr>
          <a:xfrm>
            <a:off x="1229879" y="7921174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98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86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8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83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84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85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87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988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989" name="Rectangle"/>
          <p:cNvSpPr/>
          <p:nvPr/>
        </p:nvSpPr>
        <p:spPr>
          <a:xfrm>
            <a:off x="1229879" y="90832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92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99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99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9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99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99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9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999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000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pic>
        <p:nvPicPr>
          <p:cNvPr id="100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7310" y="3861716"/>
            <a:ext cx="10185401" cy="828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7310" y="3861716"/>
            <a:ext cx="101854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0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05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1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06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0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0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1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12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013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14" name="Table 1"/>
          <p:cNvGraphicFramePr/>
          <p:nvPr/>
        </p:nvGraphicFramePr>
        <p:xfrm>
          <a:off x="14392146" y="6236763"/>
          <a:ext cx="6865517" cy="29958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15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16" name="Rectangle"/>
          <p:cNvSpPr/>
          <p:nvPr/>
        </p:nvSpPr>
        <p:spPr>
          <a:xfrm>
            <a:off x="1473531" y="70658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7310" y="3861716"/>
            <a:ext cx="101854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1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0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2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2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2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2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2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27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028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29" name="Table 1"/>
          <p:cNvGraphicFramePr/>
          <p:nvPr/>
        </p:nvGraphicFramePr>
        <p:xfrm>
          <a:off x="14392146" y="6236763"/>
          <a:ext cx="6865517" cy="29958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6952"/>
              </a:tblGrid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30" name="{"/>
          <p:cNvSpPr txBox="1"/>
          <p:nvPr/>
        </p:nvSpPr>
        <p:spPr>
          <a:xfrm>
            <a:off x="13865767" y="7776598"/>
            <a:ext cx="511837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31" name="Student"/>
          <p:cNvSpPr txBox="1"/>
          <p:nvPr/>
        </p:nvSpPr>
        <p:spPr>
          <a:xfrm rot="16200000">
            <a:off x="13057731" y="8398441"/>
            <a:ext cx="100838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032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33" name="Rectangle"/>
          <p:cNvSpPr/>
          <p:nvPr/>
        </p:nvSpPr>
        <p:spPr>
          <a:xfrm>
            <a:off x="1473531" y="74976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22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3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3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3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35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236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237" name="Rectangle"/>
          <p:cNvSpPr/>
          <p:nvPr/>
        </p:nvSpPr>
        <p:spPr>
          <a:xfrm>
            <a:off x="1229879" y="41988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7310" y="3861716"/>
            <a:ext cx="101854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7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4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38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3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4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4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4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44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045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46" name="Table 1"/>
          <p:cNvGraphicFramePr/>
          <p:nvPr/>
        </p:nvGraphicFramePr>
        <p:xfrm>
          <a:off x="14392146" y="6236763"/>
          <a:ext cx="6865517" cy="29958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6952"/>
              </a:tblGrid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47" name="{"/>
          <p:cNvSpPr txBox="1"/>
          <p:nvPr/>
        </p:nvSpPr>
        <p:spPr>
          <a:xfrm>
            <a:off x="13865767" y="7776598"/>
            <a:ext cx="511837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48" name="Student"/>
          <p:cNvSpPr txBox="1"/>
          <p:nvPr/>
        </p:nvSpPr>
        <p:spPr>
          <a:xfrm rot="16200000">
            <a:off x="13057731" y="8398441"/>
            <a:ext cx="100838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049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50" name="Rectangle"/>
          <p:cNvSpPr/>
          <p:nvPr/>
        </p:nvSpPr>
        <p:spPr>
          <a:xfrm>
            <a:off x="1473531" y="79421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7310" y="3861716"/>
            <a:ext cx="101854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5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4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5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5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5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5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5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6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61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062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63" name="Table 1"/>
          <p:cNvGraphicFramePr/>
          <p:nvPr/>
        </p:nvGraphicFramePr>
        <p:xfrm>
          <a:off x="14392146" y="6236763"/>
          <a:ext cx="6865517" cy="29958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6952"/>
              </a:tblGrid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64" name="78.5"/>
          <p:cNvSpPr txBox="1"/>
          <p:nvPr/>
        </p:nvSpPr>
        <p:spPr>
          <a:xfrm>
            <a:off x="15767815" y="8014762"/>
            <a:ext cx="90515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065" name="Line"/>
          <p:cNvSpPr/>
          <p:nvPr/>
        </p:nvSpPr>
        <p:spPr>
          <a:xfrm flipH="1">
            <a:off x="14450941" y="8301173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66" name="Line"/>
          <p:cNvSpPr/>
          <p:nvPr/>
        </p:nvSpPr>
        <p:spPr>
          <a:xfrm flipH="1">
            <a:off x="16950780" y="8301173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67" name="{"/>
          <p:cNvSpPr txBox="1"/>
          <p:nvPr/>
        </p:nvSpPr>
        <p:spPr>
          <a:xfrm>
            <a:off x="13865767" y="7776598"/>
            <a:ext cx="511837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68" name="Student"/>
          <p:cNvSpPr txBox="1"/>
          <p:nvPr/>
        </p:nvSpPr>
        <p:spPr>
          <a:xfrm rot="16200000">
            <a:off x="13057731" y="8398441"/>
            <a:ext cx="100838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069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70" name="Rectangle"/>
          <p:cNvSpPr/>
          <p:nvPr/>
        </p:nvSpPr>
        <p:spPr>
          <a:xfrm>
            <a:off x="1473531" y="83993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7310" y="3861716"/>
            <a:ext cx="101854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4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0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07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0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0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08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081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082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083" name="Table 1"/>
          <p:cNvGraphicFramePr/>
          <p:nvPr/>
        </p:nvGraphicFramePr>
        <p:xfrm>
          <a:off x="14392146" y="6236763"/>
          <a:ext cx="6865517" cy="29958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68679"/>
              </a:tblGrid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84" name="78.5"/>
          <p:cNvSpPr txBox="1"/>
          <p:nvPr/>
        </p:nvSpPr>
        <p:spPr>
          <a:xfrm>
            <a:off x="15767815" y="8014762"/>
            <a:ext cx="90515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085" name="67.0"/>
          <p:cNvSpPr txBox="1"/>
          <p:nvPr/>
        </p:nvSpPr>
        <p:spPr>
          <a:xfrm>
            <a:off x="15780515" y="6867272"/>
            <a:ext cx="90515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086" name="Line"/>
          <p:cNvSpPr/>
          <p:nvPr/>
        </p:nvSpPr>
        <p:spPr>
          <a:xfrm flipH="1">
            <a:off x="14450941" y="8301173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87" name="Line"/>
          <p:cNvSpPr/>
          <p:nvPr/>
        </p:nvSpPr>
        <p:spPr>
          <a:xfrm flipH="1">
            <a:off x="14463641" y="7153682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88" name="Line"/>
          <p:cNvSpPr/>
          <p:nvPr/>
        </p:nvSpPr>
        <p:spPr>
          <a:xfrm flipH="1">
            <a:off x="16963480" y="7153682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89" name="Line"/>
          <p:cNvSpPr/>
          <p:nvPr/>
        </p:nvSpPr>
        <p:spPr>
          <a:xfrm flipH="1">
            <a:off x="16950780" y="8301173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90" name="{"/>
          <p:cNvSpPr txBox="1"/>
          <p:nvPr/>
        </p:nvSpPr>
        <p:spPr>
          <a:xfrm>
            <a:off x="13865767" y="6562532"/>
            <a:ext cx="511837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91" name="{"/>
          <p:cNvSpPr txBox="1"/>
          <p:nvPr/>
        </p:nvSpPr>
        <p:spPr>
          <a:xfrm>
            <a:off x="13865767" y="7776598"/>
            <a:ext cx="511837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092" name="Teacher"/>
          <p:cNvSpPr txBox="1"/>
          <p:nvPr/>
        </p:nvSpPr>
        <p:spPr>
          <a:xfrm rot="16200000">
            <a:off x="13060271" y="7245008"/>
            <a:ext cx="100330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093" name="Student"/>
          <p:cNvSpPr txBox="1"/>
          <p:nvPr/>
        </p:nvSpPr>
        <p:spPr>
          <a:xfrm rot="16200000">
            <a:off x="13057731" y="8398441"/>
            <a:ext cx="100838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094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095" name="Rectangle"/>
          <p:cNvSpPr/>
          <p:nvPr/>
        </p:nvSpPr>
        <p:spPr>
          <a:xfrm>
            <a:off x="1473531" y="93010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7310" y="3861716"/>
            <a:ext cx="101854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9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99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10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0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0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0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0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0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106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107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108" name="Table 1"/>
          <p:cNvGraphicFramePr/>
          <p:nvPr/>
        </p:nvGraphicFramePr>
        <p:xfrm>
          <a:off x="14392146" y="6236763"/>
          <a:ext cx="6865517" cy="29958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09" name="78.5"/>
          <p:cNvSpPr txBox="1"/>
          <p:nvPr/>
        </p:nvSpPr>
        <p:spPr>
          <a:xfrm>
            <a:off x="15767815" y="8014762"/>
            <a:ext cx="90515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110" name="67.0"/>
          <p:cNvSpPr txBox="1"/>
          <p:nvPr/>
        </p:nvSpPr>
        <p:spPr>
          <a:xfrm>
            <a:off x="15780515" y="6867272"/>
            <a:ext cx="90515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111" name="0x3000"/>
          <p:cNvSpPr txBox="1"/>
          <p:nvPr/>
        </p:nvSpPr>
        <p:spPr>
          <a:xfrm>
            <a:off x="15467688" y="6244572"/>
            <a:ext cx="1454608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0x3000</a:t>
            </a:r>
          </a:p>
        </p:txBody>
      </p:sp>
      <p:sp>
        <p:nvSpPr>
          <p:cNvPr id="1112" name="Line"/>
          <p:cNvSpPr/>
          <p:nvPr/>
        </p:nvSpPr>
        <p:spPr>
          <a:xfrm flipH="1">
            <a:off x="14450941" y="8301173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3" name="Line"/>
          <p:cNvSpPr/>
          <p:nvPr/>
        </p:nvSpPr>
        <p:spPr>
          <a:xfrm flipH="1">
            <a:off x="14463641" y="7153682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4" name="Line"/>
          <p:cNvSpPr/>
          <p:nvPr/>
        </p:nvSpPr>
        <p:spPr>
          <a:xfrm flipH="1">
            <a:off x="16963480" y="7153682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5" name="Line"/>
          <p:cNvSpPr/>
          <p:nvPr/>
        </p:nvSpPr>
        <p:spPr>
          <a:xfrm flipH="1">
            <a:off x="16950780" y="8301173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6" name="Line"/>
          <p:cNvSpPr/>
          <p:nvPr/>
        </p:nvSpPr>
        <p:spPr>
          <a:xfrm flipH="1">
            <a:off x="17059290" y="6530982"/>
            <a:ext cx="90515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7" name="Line"/>
          <p:cNvSpPr/>
          <p:nvPr/>
        </p:nvSpPr>
        <p:spPr>
          <a:xfrm flipH="1">
            <a:off x="14492495" y="6530982"/>
            <a:ext cx="90515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18" name="{"/>
          <p:cNvSpPr txBox="1"/>
          <p:nvPr/>
        </p:nvSpPr>
        <p:spPr>
          <a:xfrm>
            <a:off x="13865767" y="6562532"/>
            <a:ext cx="511837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19" name="{"/>
          <p:cNvSpPr txBox="1"/>
          <p:nvPr/>
        </p:nvSpPr>
        <p:spPr>
          <a:xfrm>
            <a:off x="13865767" y="7776598"/>
            <a:ext cx="511837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20" name="Teacher"/>
          <p:cNvSpPr txBox="1"/>
          <p:nvPr/>
        </p:nvSpPr>
        <p:spPr>
          <a:xfrm rot="16200000">
            <a:off x="13060271" y="7245008"/>
            <a:ext cx="100330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121" name="Student"/>
          <p:cNvSpPr txBox="1"/>
          <p:nvPr/>
        </p:nvSpPr>
        <p:spPr>
          <a:xfrm rot="16200000">
            <a:off x="13057731" y="8398441"/>
            <a:ext cx="100838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122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125" name="Connection Line"/>
          <p:cNvSpPr/>
          <p:nvPr/>
        </p:nvSpPr>
        <p:spPr>
          <a:xfrm>
            <a:off x="12996285" y="6485812"/>
            <a:ext cx="831144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124" name="Rectangle"/>
          <p:cNvSpPr/>
          <p:nvPr/>
        </p:nvSpPr>
        <p:spPr>
          <a:xfrm>
            <a:off x="1473531" y="102281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7310" y="3861716"/>
            <a:ext cx="101854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12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29" name="Struct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Struct</a:t>
            </a:r>
          </a:p>
        </p:txBody>
      </p:sp>
      <p:grpSp>
        <p:nvGrpSpPr>
          <p:cNvPr id="113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3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3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3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3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136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137" name="“members” grouped together under one name"/>
          <p:cNvSpPr txBox="1"/>
          <p:nvPr>
            <p:ph type="body" sz="quarter" idx="4294967295"/>
          </p:nvPr>
        </p:nvSpPr>
        <p:spPr>
          <a:xfrm>
            <a:off x="1206500" y="2800704"/>
            <a:ext cx="10477500" cy="849062"/>
          </a:xfrm>
          <a:prstGeom prst="rect">
            <a:avLst/>
          </a:prstGeom>
        </p:spPr>
        <p:txBody>
          <a:bodyPr/>
          <a:lstStyle>
            <a:lvl1pPr marL="0" indent="0" defTabSz="1999437">
              <a:spcBef>
                <a:spcPts val="3600"/>
              </a:spcBef>
              <a:buSzTx/>
              <a:buNone/>
              <a:defRPr sz="3936"/>
            </a:lvl1pPr>
          </a:lstStyle>
          <a:p>
            <a:pPr/>
            <a:r>
              <a:t>“members” grouped together under one name</a:t>
            </a:r>
          </a:p>
        </p:txBody>
      </p:sp>
      <p:graphicFrame>
        <p:nvGraphicFramePr>
          <p:cNvPr id="1138" name="Table 1"/>
          <p:cNvGraphicFramePr/>
          <p:nvPr/>
        </p:nvGraphicFramePr>
        <p:xfrm>
          <a:off x="14392146" y="6236763"/>
          <a:ext cx="6865517" cy="29958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7392"/>
              </a:tblGrid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0x3010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9662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39" name="78.5"/>
          <p:cNvSpPr txBox="1"/>
          <p:nvPr/>
        </p:nvSpPr>
        <p:spPr>
          <a:xfrm>
            <a:off x="15767815" y="8014762"/>
            <a:ext cx="90515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78.5</a:t>
            </a:r>
          </a:p>
        </p:txBody>
      </p:sp>
      <p:sp>
        <p:nvSpPr>
          <p:cNvPr id="1140" name="67.0"/>
          <p:cNvSpPr txBox="1"/>
          <p:nvPr/>
        </p:nvSpPr>
        <p:spPr>
          <a:xfrm>
            <a:off x="15780515" y="6867272"/>
            <a:ext cx="90515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67.0</a:t>
            </a:r>
          </a:p>
        </p:txBody>
      </p:sp>
      <p:sp>
        <p:nvSpPr>
          <p:cNvPr id="1141" name="0x3000"/>
          <p:cNvSpPr txBox="1"/>
          <p:nvPr/>
        </p:nvSpPr>
        <p:spPr>
          <a:xfrm>
            <a:off x="15467688" y="6244572"/>
            <a:ext cx="1454608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0x3000</a:t>
            </a:r>
          </a:p>
        </p:txBody>
      </p:sp>
      <p:sp>
        <p:nvSpPr>
          <p:cNvPr id="1142" name="Line"/>
          <p:cNvSpPr/>
          <p:nvPr/>
        </p:nvSpPr>
        <p:spPr>
          <a:xfrm flipH="1">
            <a:off x="14450941" y="8301173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3" name="Line"/>
          <p:cNvSpPr/>
          <p:nvPr/>
        </p:nvSpPr>
        <p:spPr>
          <a:xfrm flipH="1">
            <a:off x="14463641" y="7153682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4" name="Line"/>
          <p:cNvSpPr/>
          <p:nvPr/>
        </p:nvSpPr>
        <p:spPr>
          <a:xfrm flipH="1">
            <a:off x="16963480" y="7153682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5" name="Line"/>
          <p:cNvSpPr/>
          <p:nvPr/>
        </p:nvSpPr>
        <p:spPr>
          <a:xfrm flipH="1">
            <a:off x="16950780" y="8301173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6" name="Line"/>
          <p:cNvSpPr/>
          <p:nvPr/>
        </p:nvSpPr>
        <p:spPr>
          <a:xfrm flipH="1">
            <a:off x="17059290" y="6530982"/>
            <a:ext cx="90515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7" name="Line"/>
          <p:cNvSpPr/>
          <p:nvPr/>
        </p:nvSpPr>
        <p:spPr>
          <a:xfrm flipH="1">
            <a:off x="14492495" y="6530982"/>
            <a:ext cx="90515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48" name="{"/>
          <p:cNvSpPr txBox="1"/>
          <p:nvPr/>
        </p:nvSpPr>
        <p:spPr>
          <a:xfrm>
            <a:off x="13865767" y="6562532"/>
            <a:ext cx="511837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49" name="{"/>
          <p:cNvSpPr txBox="1"/>
          <p:nvPr/>
        </p:nvSpPr>
        <p:spPr>
          <a:xfrm>
            <a:off x="13865767" y="7776598"/>
            <a:ext cx="511837" cy="149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400"/>
            </a:lvl1pPr>
          </a:lstStyle>
          <a:p>
            <a:pPr/>
            <a:r>
              <a:t>{</a:t>
            </a:r>
          </a:p>
        </p:txBody>
      </p:sp>
      <p:sp>
        <p:nvSpPr>
          <p:cNvPr id="1150" name="Teacher"/>
          <p:cNvSpPr txBox="1"/>
          <p:nvPr/>
        </p:nvSpPr>
        <p:spPr>
          <a:xfrm rot="16200000">
            <a:off x="13060271" y="7245008"/>
            <a:ext cx="100330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Teacher</a:t>
            </a:r>
          </a:p>
        </p:txBody>
      </p:sp>
      <p:sp>
        <p:nvSpPr>
          <p:cNvPr id="1151" name="Student"/>
          <p:cNvSpPr txBox="1"/>
          <p:nvPr/>
        </p:nvSpPr>
        <p:spPr>
          <a:xfrm rot="16200000">
            <a:off x="13057731" y="8398441"/>
            <a:ext cx="100838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Student</a:t>
            </a:r>
          </a:p>
        </p:txBody>
      </p:sp>
      <p:sp>
        <p:nvSpPr>
          <p:cNvPr id="1152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155" name="Connection Line"/>
          <p:cNvSpPr/>
          <p:nvPr/>
        </p:nvSpPr>
        <p:spPr>
          <a:xfrm>
            <a:off x="12996285" y="6485812"/>
            <a:ext cx="831144" cy="2495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48" y="13490"/>
                  <a:pt x="-5398" y="6290"/>
                  <a:pt x="15451" y="0"/>
                </a:cubicBezTo>
              </a:path>
            </a:pathLst>
          </a:custGeom>
          <a:ln w="25400">
            <a:solidFill>
              <a:srgbClr val="FFFFFF">
                <a:alpha val="50302"/>
              </a:srgb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154" name="Rectangle"/>
          <p:cNvSpPr/>
          <p:nvPr/>
        </p:nvSpPr>
        <p:spPr>
          <a:xfrm>
            <a:off x="1473531" y="107107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58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16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5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6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6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6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6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165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166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pic>
        <p:nvPicPr>
          <p:cNvPr id="116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350" y="3861716"/>
            <a:ext cx="10388600" cy="782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70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17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7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7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7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7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7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177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178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pic>
        <p:nvPicPr>
          <p:cNvPr id="117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350" y="3861716"/>
            <a:ext cx="10388600" cy="7823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180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81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182" name="Rectangle"/>
          <p:cNvSpPr/>
          <p:nvPr/>
        </p:nvSpPr>
        <p:spPr>
          <a:xfrm>
            <a:off x="1473531" y="74722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85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19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18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8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18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18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19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192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193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pic>
        <p:nvPicPr>
          <p:cNvPr id="119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350" y="3861716"/>
            <a:ext cx="10388600" cy="7823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195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96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197" name="Rectangle"/>
          <p:cNvSpPr/>
          <p:nvPr/>
        </p:nvSpPr>
        <p:spPr>
          <a:xfrm>
            <a:off x="1473531" y="79294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00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0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0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0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0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0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0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07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208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pic>
        <p:nvPicPr>
          <p:cNvPr id="120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350" y="3861716"/>
            <a:ext cx="10388600" cy="7823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210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11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12" name="259200"/>
          <p:cNvSpPr txBox="1"/>
          <p:nvPr/>
        </p:nvSpPr>
        <p:spPr>
          <a:xfrm>
            <a:off x="15460211" y="7967357"/>
            <a:ext cx="147005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259200</a:t>
            </a:r>
          </a:p>
        </p:txBody>
      </p:sp>
      <p:sp>
        <p:nvSpPr>
          <p:cNvPr id="1213" name="Line"/>
          <p:cNvSpPr/>
          <p:nvPr/>
        </p:nvSpPr>
        <p:spPr>
          <a:xfrm flipH="1">
            <a:off x="14466758" y="8253768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14" name="Line"/>
          <p:cNvSpPr/>
          <p:nvPr/>
        </p:nvSpPr>
        <p:spPr>
          <a:xfrm flipH="1">
            <a:off x="16917829" y="8253768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15" name="Rectangle"/>
          <p:cNvSpPr/>
          <p:nvPr/>
        </p:nvSpPr>
        <p:spPr>
          <a:xfrm>
            <a:off x="1473531" y="83866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18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2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1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2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2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2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25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226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pic>
        <p:nvPicPr>
          <p:cNvPr id="122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350" y="3861716"/>
            <a:ext cx="10388600" cy="7823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228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29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30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231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32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33" name="259200"/>
          <p:cNvSpPr txBox="1"/>
          <p:nvPr/>
        </p:nvSpPr>
        <p:spPr>
          <a:xfrm>
            <a:off x="15460211" y="7967357"/>
            <a:ext cx="147005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259200</a:t>
            </a:r>
          </a:p>
        </p:txBody>
      </p:sp>
      <p:sp>
        <p:nvSpPr>
          <p:cNvPr id="1234" name="Line"/>
          <p:cNvSpPr/>
          <p:nvPr/>
        </p:nvSpPr>
        <p:spPr>
          <a:xfrm flipH="1">
            <a:off x="14466758" y="8253768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35" name="Line"/>
          <p:cNvSpPr/>
          <p:nvPr/>
        </p:nvSpPr>
        <p:spPr>
          <a:xfrm flipH="1">
            <a:off x="16917829" y="8253768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36" name="Rectangle"/>
          <p:cNvSpPr/>
          <p:nvPr/>
        </p:nvSpPr>
        <p:spPr>
          <a:xfrm>
            <a:off x="1473531" y="88057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4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4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4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5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46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47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39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4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4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4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4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4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4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46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247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pic>
        <p:nvPicPr>
          <p:cNvPr id="124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350" y="3861716"/>
            <a:ext cx="10388600" cy="7823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249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50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51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252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53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54" name="259200"/>
          <p:cNvSpPr txBox="1"/>
          <p:nvPr/>
        </p:nvSpPr>
        <p:spPr>
          <a:xfrm>
            <a:off x="15460211" y="7967357"/>
            <a:ext cx="147005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259200</a:t>
            </a:r>
          </a:p>
        </p:txBody>
      </p:sp>
      <p:sp>
        <p:nvSpPr>
          <p:cNvPr id="1255" name="Line"/>
          <p:cNvSpPr/>
          <p:nvPr/>
        </p:nvSpPr>
        <p:spPr>
          <a:xfrm flipH="1">
            <a:off x="14466758" y="8253768"/>
            <a:ext cx="10390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56" name="Line"/>
          <p:cNvSpPr/>
          <p:nvPr/>
        </p:nvSpPr>
        <p:spPr>
          <a:xfrm flipH="1">
            <a:off x="16917829" y="8253768"/>
            <a:ext cx="103906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57" name="Rectangle"/>
          <p:cNvSpPr/>
          <p:nvPr/>
        </p:nvSpPr>
        <p:spPr>
          <a:xfrm>
            <a:off x="1473531" y="93137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60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6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6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6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6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6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6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67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268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pic>
        <p:nvPicPr>
          <p:cNvPr id="126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350" y="3861716"/>
            <a:ext cx="10388600" cy="7823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270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71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72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273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74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75" name="Rectangle"/>
          <p:cNvSpPr/>
          <p:nvPr/>
        </p:nvSpPr>
        <p:spPr>
          <a:xfrm>
            <a:off x="1473531" y="97582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78" name="Union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Union</a:t>
            </a:r>
          </a:p>
        </p:txBody>
      </p:sp>
      <p:grpSp>
        <p:nvGrpSpPr>
          <p:cNvPr id="128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7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8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28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28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285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sp>
        <p:nvSpPr>
          <p:cNvPr id="1286" name="“members” packed together at same memory location"/>
          <p:cNvSpPr txBox="1"/>
          <p:nvPr>
            <p:ph type="body" sz="quarter" idx="4294967295"/>
          </p:nvPr>
        </p:nvSpPr>
        <p:spPr>
          <a:xfrm>
            <a:off x="1206500" y="2800704"/>
            <a:ext cx="15109536" cy="849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“members” packed together at same memory location</a:t>
            </a:r>
          </a:p>
        </p:txBody>
      </p:sp>
      <p:pic>
        <p:nvPicPr>
          <p:cNvPr id="128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350" y="3861716"/>
            <a:ext cx="10388600" cy="7823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288" name="Table 1"/>
          <p:cNvGraphicFramePr/>
          <p:nvPr/>
        </p:nvGraphicFramePr>
        <p:xfrm>
          <a:off x="14392146" y="6236763"/>
          <a:ext cx="5627853" cy="23224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1631"/>
                <a:gridCol w="911631"/>
                <a:gridCol w="911631"/>
                <a:gridCol w="911631"/>
                <a:gridCol w="1974976"/>
              </a:tblGrid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0x300C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0x3008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0x3004
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5774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0x3000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89" name="Memory layout"/>
          <p:cNvSpPr txBox="1"/>
          <p:nvPr/>
        </p:nvSpPr>
        <p:spPr>
          <a:xfrm>
            <a:off x="14293814" y="4823445"/>
            <a:ext cx="416814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Memory layout</a:t>
            </a:r>
          </a:p>
        </p:txBody>
      </p:sp>
      <p:sp>
        <p:nvSpPr>
          <p:cNvPr id="1290" name="72"/>
          <p:cNvSpPr txBox="1"/>
          <p:nvPr/>
        </p:nvSpPr>
        <p:spPr>
          <a:xfrm>
            <a:off x="15050451" y="7347477"/>
            <a:ext cx="566218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72</a:t>
            </a:r>
          </a:p>
        </p:txBody>
      </p:sp>
      <p:sp>
        <p:nvSpPr>
          <p:cNvPr id="1291" name="Line"/>
          <p:cNvSpPr/>
          <p:nvPr/>
        </p:nvSpPr>
        <p:spPr>
          <a:xfrm flipH="1">
            <a:off x="14465149" y="7646587"/>
            <a:ext cx="56621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92" name="Line"/>
          <p:cNvSpPr/>
          <p:nvPr/>
        </p:nvSpPr>
        <p:spPr>
          <a:xfrm flipH="1">
            <a:off x="15572254" y="7646587"/>
            <a:ext cx="5662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293" name="Rectangle"/>
          <p:cNvSpPr/>
          <p:nvPr/>
        </p:nvSpPr>
        <p:spPr>
          <a:xfrm>
            <a:off x="1473531" y="10202733"/>
            <a:ext cx="9652377" cy="461366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Enum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Enum</a:t>
            </a:r>
          </a:p>
        </p:txBody>
      </p:sp>
      <p:sp>
        <p:nvSpPr>
          <p:cNvPr id="129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01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29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8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299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00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02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303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pic>
        <p:nvPicPr>
          <p:cNvPr id="130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16048" y="1184311"/>
            <a:ext cx="5461001" cy="5537201"/>
          </a:xfrm>
          <a:prstGeom prst="rect">
            <a:avLst/>
          </a:prstGeom>
          <a:ln w="12700">
            <a:miter lim="400000"/>
          </a:ln>
        </p:spPr>
      </p:pic>
      <p:sp>
        <p:nvSpPr>
          <p:cNvPr id="1305" name="use to declare a list of related constants (enumerators)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use to declare a list of related constants (enumerators)</a:t>
            </a:r>
          </a:p>
          <a:p>
            <a:pPr/>
            <a:r>
              <a:t>has an underlying integral type</a:t>
            </a:r>
          </a:p>
          <a:p>
            <a:pPr/>
            <a:r>
              <a:t>enumerator names leak into enclosing scope</a:t>
            </a:r>
          </a:p>
        </p:txBody>
      </p:sp>
      <p:pic>
        <p:nvPicPr>
          <p:cNvPr id="130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714282" y="6946990"/>
            <a:ext cx="95250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Enum clas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Enum class</a:t>
            </a:r>
          </a:p>
        </p:txBody>
      </p:sp>
      <p:sp>
        <p:nvSpPr>
          <p:cNvPr id="130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1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1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1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1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1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15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1316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pic>
        <p:nvPicPr>
          <p:cNvPr id="131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10191" y="1184926"/>
            <a:ext cx="8458201" cy="553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8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710191" y="6940947"/>
            <a:ext cx="8458201" cy="55372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9" name="scopes enumerator names, avoids name clashes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scopes enumerator names, avoids name clashes</a:t>
            </a:r>
          </a:p>
          <a:p>
            <a:pPr/>
            <a:r>
              <a:t>strong typing, no automatic conversion to int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8081" y="2405134"/>
            <a:ext cx="14884401" cy="1010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32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23" name="More concrete example"/>
          <p:cNvSpPr txBox="1"/>
          <p:nvPr>
            <p:ph type="title" idx="4294967295"/>
          </p:nvPr>
        </p:nvSpPr>
        <p:spPr>
          <a:xfrm>
            <a:off x="1206500" y="952500"/>
            <a:ext cx="11596560" cy="1435100"/>
          </a:xfrm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More concrete example</a:t>
            </a:r>
          </a:p>
        </p:txBody>
      </p:sp>
      <p:grpSp>
        <p:nvGrpSpPr>
          <p:cNvPr id="132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24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2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2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29" name="C++11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C++11</a:t>
            </a:r>
          </a:p>
        </p:txBody>
      </p:sp>
      <p:sp>
        <p:nvSpPr>
          <p:cNvPr id="1330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typedef and using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typedef and using</a:t>
            </a:r>
          </a:p>
        </p:txBody>
      </p:sp>
      <p:sp>
        <p:nvSpPr>
          <p:cNvPr id="133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3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3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3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3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3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39" name="C++98 / C++11"/>
          <p:cNvSpPr txBox="1"/>
          <p:nvPr/>
        </p:nvSpPr>
        <p:spPr>
          <a:xfrm>
            <a:off x="2647" y="2528"/>
            <a:ext cx="223479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 / C++11</a:t>
            </a:r>
          </a:p>
        </p:txBody>
      </p:sp>
      <p:sp>
        <p:nvSpPr>
          <p:cNvPr id="1340" name="Language Basics | Class and enum types"/>
          <p:cNvSpPr txBox="1"/>
          <p:nvPr/>
        </p:nvSpPr>
        <p:spPr>
          <a:xfrm>
            <a:off x="18664566" y="3143"/>
            <a:ext cx="57262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Class and enum types</a:t>
            </a:r>
          </a:p>
        </p:txBody>
      </p:sp>
      <p:pic>
        <p:nvPicPr>
          <p:cNvPr id="134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3308" y="5303680"/>
            <a:ext cx="6959601" cy="370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33604" y="5305817"/>
            <a:ext cx="8255001" cy="5537201"/>
          </a:xfrm>
          <a:prstGeom prst="rect">
            <a:avLst/>
          </a:prstGeom>
          <a:ln w="12700">
            <a:miter lim="400000"/>
          </a:ln>
        </p:spPr>
      </p:pic>
      <p:sp>
        <p:nvSpPr>
          <p:cNvPr id="1343" name="C++98"/>
          <p:cNvSpPr txBox="1"/>
          <p:nvPr/>
        </p:nvSpPr>
        <p:spPr>
          <a:xfrm>
            <a:off x="2242383" y="4223426"/>
            <a:ext cx="196382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C++98</a:t>
            </a:r>
          </a:p>
        </p:txBody>
      </p:sp>
      <p:sp>
        <p:nvSpPr>
          <p:cNvPr id="1344" name="C++11"/>
          <p:cNvSpPr txBox="1"/>
          <p:nvPr/>
        </p:nvSpPr>
        <p:spPr>
          <a:xfrm>
            <a:off x="13332519" y="4223426"/>
            <a:ext cx="196382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C++11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34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5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4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5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5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53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354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355" name="Rectangle"/>
          <p:cNvSpPr/>
          <p:nvPr/>
        </p:nvSpPr>
        <p:spPr>
          <a:xfrm>
            <a:off x="1229879" y="9083209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35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6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5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6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6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6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64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365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366" name="Rectangle"/>
          <p:cNvSpPr/>
          <p:nvPr/>
        </p:nvSpPr>
        <p:spPr>
          <a:xfrm>
            <a:off x="1229879" y="10301472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73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6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0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71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72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74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375" name="Language Basics | References"/>
          <p:cNvSpPr txBox="1"/>
          <p:nvPr/>
        </p:nvSpPr>
        <p:spPr>
          <a:xfrm>
            <a:off x="20161439" y="3143"/>
            <a:ext cx="422940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References</a:t>
            </a:r>
          </a:p>
        </p:txBody>
      </p:sp>
      <p:sp>
        <p:nvSpPr>
          <p:cNvPr id="1376" name="Reference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1377" name="References allow for direct access to another object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References allow for direct access to another object</a:t>
            </a:r>
          </a:p>
          <a:p>
            <a:pPr/>
            <a:r>
              <a:t>They can be used as shortcuts / better readability</a:t>
            </a:r>
          </a:p>
          <a:p>
            <a:pPr/>
            <a:r>
              <a:t>They can be declared const to allow only read access</a:t>
            </a:r>
          </a:p>
        </p:txBody>
      </p:sp>
      <p:pic>
        <p:nvPicPr>
          <p:cNvPr id="137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22571" y="3632200"/>
            <a:ext cx="11684001" cy="645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25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25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25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5" name="Language Basics | Hello World"/>
          <p:cNvSpPr txBox="1"/>
          <p:nvPr/>
        </p:nvSpPr>
        <p:spPr>
          <a:xfrm>
            <a:off x="20146959" y="2528"/>
            <a:ext cx="42626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Hello World</a:t>
            </a:r>
          </a:p>
        </p:txBody>
      </p:sp>
      <p:sp>
        <p:nvSpPr>
          <p:cNvPr id="256" name="The first classic application"/>
          <p:cNvSpPr txBox="1"/>
          <p:nvPr>
            <p:ph type="title" idx="4294967295"/>
          </p:nvPr>
        </p:nvSpPr>
        <p:spPr>
          <a:xfrm>
            <a:off x="1206500" y="952500"/>
            <a:ext cx="13695940" cy="1435100"/>
          </a:xfrm>
          <a:prstGeom prst="rect">
            <a:avLst/>
          </a:prstGeom>
        </p:spPr>
        <p:txBody>
          <a:bodyPr/>
          <a:lstStyle/>
          <a:p>
            <a:pPr/>
            <a:r>
              <a:t>The first classic application </a:t>
            </a:r>
          </a:p>
        </p:txBody>
      </p:sp>
      <p:sp>
        <p:nvSpPr>
          <p:cNvPr id="257" name="program.cpp"/>
          <p:cNvSpPr txBox="1"/>
          <p:nvPr/>
        </p:nvSpPr>
        <p:spPr>
          <a:xfrm>
            <a:off x="1339883" y="2710386"/>
            <a:ext cx="363778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program.cpp</a:t>
            </a:r>
          </a:p>
        </p:txBody>
      </p:sp>
      <p:pic>
        <p:nvPicPr>
          <p:cNvPr id="25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2493" y="3646959"/>
            <a:ext cx="9150067" cy="4071669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References vs pointer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>
            <a:lvl1pPr defTabSz="2218888">
              <a:defRPr spc="-154" sz="7735"/>
            </a:lvl1pPr>
          </a:lstStyle>
          <a:p>
            <a:pPr/>
            <a:r>
              <a:t>References vs pointers</a:t>
            </a:r>
          </a:p>
        </p:txBody>
      </p:sp>
      <p:sp>
        <p:nvSpPr>
          <p:cNvPr id="1381" name="Natural syntax…"/>
          <p:cNvSpPr txBox="1"/>
          <p:nvPr>
            <p:ph type="body" sz="half" idx="4294967295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Natural syntax</a:t>
            </a:r>
          </a:p>
          <a:p>
            <a:pPr/>
            <a:r>
              <a:t>Cannot be null</a:t>
            </a:r>
          </a:p>
          <a:p>
            <a:pPr/>
            <a:r>
              <a:t>Must be assigned when defined, cannot be reassigned</a:t>
            </a:r>
          </a:p>
          <a:p>
            <a:pPr/>
            <a:r>
              <a:t>Prefer using references instead of pointers</a:t>
            </a:r>
          </a:p>
          <a:p>
            <a:pPr/>
            <a:r>
              <a:t>Mark references </a:t>
            </a:r>
            <a:r>
              <a:rPr>
                <a:solidFill>
                  <a:srgbClr val="0080FF"/>
                </a:solidFill>
              </a:rPr>
              <a:t>const</a:t>
            </a:r>
            <a:r>
              <a:t> to prevent modification</a:t>
            </a:r>
          </a:p>
        </p:txBody>
      </p:sp>
      <p:sp>
        <p:nvSpPr>
          <p:cNvPr id="138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8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8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8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8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88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389" name="Language Basics | References"/>
          <p:cNvSpPr txBox="1"/>
          <p:nvPr/>
        </p:nvSpPr>
        <p:spPr>
          <a:xfrm>
            <a:off x="20161439" y="3143"/>
            <a:ext cx="422940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39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97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39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94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395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396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398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399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400" name="Rectangle"/>
          <p:cNvSpPr/>
          <p:nvPr/>
        </p:nvSpPr>
        <p:spPr>
          <a:xfrm>
            <a:off x="1229879" y="10301472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Language Basics"/>
          <p:cNvSpPr txBox="1"/>
          <p:nvPr/>
        </p:nvSpPr>
        <p:spPr>
          <a:xfrm>
            <a:off x="21933851" y="3143"/>
            <a:ext cx="2456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</a:t>
            </a:r>
          </a:p>
        </p:txBody>
      </p:sp>
      <p:sp>
        <p:nvSpPr>
          <p:cNvPr id="140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08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0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05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06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07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09" name="Language Basic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Language Basics</a:t>
            </a:r>
          </a:p>
        </p:txBody>
      </p:sp>
      <p:sp>
        <p:nvSpPr>
          <p:cNvPr id="1410" name="Hello World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Hello World</a:t>
            </a:r>
          </a:p>
          <a:p>
            <a:pPr/>
            <a:r>
              <a:t>Core syntax and types</a:t>
            </a:r>
          </a:p>
          <a:p>
            <a:pPr/>
            <a:r>
              <a:t>Arrays and Pointers</a:t>
            </a:r>
          </a:p>
          <a:p>
            <a:pPr/>
            <a:r>
              <a:t>Scopes / namespaces</a:t>
            </a:r>
          </a:p>
          <a:p>
            <a:pPr/>
            <a:r>
              <a:t>Class and enum types</a:t>
            </a:r>
          </a:p>
          <a:p>
            <a:pPr/>
            <a:r>
              <a:t>References</a:t>
            </a:r>
          </a:p>
          <a:p>
            <a:pPr/>
            <a:r>
              <a:t>Functions</a:t>
            </a:r>
          </a:p>
          <a:p>
            <a:pPr/>
            <a:r>
              <a:t>Operators</a:t>
            </a:r>
          </a:p>
          <a:p>
            <a:pPr/>
            <a:r>
              <a:t>Control structures</a:t>
            </a:r>
          </a:p>
          <a:p>
            <a:pPr/>
            <a:r>
              <a:t>Headers and interfaces</a:t>
            </a:r>
          </a:p>
          <a:p>
            <a:pPr/>
            <a:r>
              <a:t>auto keyword</a:t>
            </a:r>
          </a:p>
          <a:p>
            <a:pPr/>
            <a:r>
              <a:t>inline keyword</a:t>
            </a:r>
          </a:p>
          <a:p>
            <a:pPr/>
            <a:r>
              <a:t>Assertions</a:t>
            </a:r>
          </a:p>
        </p:txBody>
      </p:sp>
      <p:sp>
        <p:nvSpPr>
          <p:cNvPr id="1411" name="Rectangle"/>
          <p:cNvSpPr/>
          <p:nvPr/>
        </p:nvSpPr>
        <p:spPr>
          <a:xfrm>
            <a:off x="1229879" y="11519735"/>
            <a:ext cx="10877146" cy="910672"/>
          </a:xfrm>
          <a:prstGeom prst="rect">
            <a:avLst/>
          </a:prstGeom>
          <a:solidFill>
            <a:srgbClr val="0080FF">
              <a:alpha val="440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41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1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1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1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1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2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2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42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2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2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2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2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2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3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3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3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6300" y="4546600"/>
            <a:ext cx="7391400" cy="462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43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40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3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7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38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39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41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42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4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47300" y="4546600"/>
            <a:ext cx="7391401" cy="462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80299" y="4546600"/>
            <a:ext cx="6756401" cy="462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44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52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4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49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50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51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53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54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5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8300" y="4546600"/>
            <a:ext cx="7391401" cy="462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31300" y="4546600"/>
            <a:ext cx="6756400" cy="462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7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429299" y="4546600"/>
            <a:ext cx="6756401" cy="462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46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65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6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62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63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64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66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67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6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8300" y="2284054"/>
            <a:ext cx="7391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31300" y="2284054"/>
            <a:ext cx="6756400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0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429299" y="2284054"/>
            <a:ext cx="6756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1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245600" y="7530127"/>
            <a:ext cx="6527800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47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79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7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76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77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78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80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81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8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03077" y="7534961"/>
            <a:ext cx="75946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3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8300" y="2284054"/>
            <a:ext cx="7391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4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31300" y="2284054"/>
            <a:ext cx="6756400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5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429299" y="2284054"/>
            <a:ext cx="6756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6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886322" y="7534961"/>
            <a:ext cx="6527801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Functions"/>
          <p:cNvSpPr txBox="1"/>
          <p:nvPr>
            <p:ph type="title" idx="4294967295"/>
          </p:nvPr>
        </p:nvSpPr>
        <p:spPr>
          <a:xfrm>
            <a:off x="1206500" y="952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48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94" name="Group"/>
          <p:cNvGrpSpPr/>
          <p:nvPr/>
        </p:nvGrpSpPr>
        <p:grpSpPr>
          <a:xfrm>
            <a:off x="1068" y="12709669"/>
            <a:ext cx="24381864" cy="1000421"/>
            <a:chOff x="0" y="0"/>
            <a:chExt cx="24381862" cy="1000420"/>
          </a:xfrm>
        </p:grpSpPr>
        <p:pic>
          <p:nvPicPr>
            <p:cNvPr id="1490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0774" y="93809"/>
              <a:ext cx="812801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1" name="Gammasoft"/>
            <p:cNvSpPr txBox="1"/>
            <p:nvPr/>
          </p:nvSpPr>
          <p:spPr>
            <a:xfrm>
              <a:off x="1547842" y="95994"/>
              <a:ext cx="3298851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Gammasoft</a:t>
              </a:r>
            </a:p>
          </p:txBody>
        </p:sp>
        <p:sp>
          <p:nvSpPr>
            <p:cNvPr id="1492" name="Modern C++ Course"/>
            <p:cNvSpPr txBox="1"/>
            <p:nvPr/>
          </p:nvSpPr>
          <p:spPr>
            <a:xfrm>
              <a:off x="18055790" y="95994"/>
              <a:ext cx="5711649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Modern C++ Course</a:t>
              </a:r>
            </a:p>
          </p:txBody>
        </p:sp>
        <p:sp>
          <p:nvSpPr>
            <p:cNvPr id="1493" name="Rectangle"/>
            <p:cNvSpPr/>
            <p:nvPr/>
          </p:nvSpPr>
          <p:spPr>
            <a:xfrm>
              <a:off x="0" y="0"/>
              <a:ext cx="24381863" cy="1000421"/>
            </a:xfrm>
            <a:prstGeom prst="rect">
              <a:avLst/>
            </a:prstGeom>
            <a:solidFill>
              <a:srgbClr val="0080FF">
                <a:alpha val="5056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495" name="C++98"/>
          <p:cNvSpPr txBox="1"/>
          <p:nvPr/>
        </p:nvSpPr>
        <p:spPr>
          <a:xfrm>
            <a:off x="2647" y="2528"/>
            <a:ext cx="10390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C++98</a:t>
            </a:r>
          </a:p>
        </p:txBody>
      </p:sp>
      <p:sp>
        <p:nvSpPr>
          <p:cNvPr id="1496" name="Language Basics | Functions"/>
          <p:cNvSpPr txBox="1"/>
          <p:nvPr/>
        </p:nvSpPr>
        <p:spPr>
          <a:xfrm>
            <a:off x="20358645" y="3143"/>
            <a:ext cx="403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/>
            </a:lvl1pPr>
          </a:lstStyle>
          <a:p>
            <a:pPr/>
            <a:r>
              <a:t>Language Basics | Functions</a:t>
            </a:r>
          </a:p>
        </p:txBody>
      </p:sp>
      <p:pic>
        <p:nvPicPr>
          <p:cNvPr id="149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80400" y="7527209"/>
            <a:ext cx="7594600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8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8300" y="2284054"/>
            <a:ext cx="7391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9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31300" y="2284054"/>
            <a:ext cx="6756400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0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429299" y="2284054"/>
            <a:ext cx="67564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1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63645" y="7527209"/>
            <a:ext cx="6527801" cy="462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2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363954" y="7298609"/>
            <a:ext cx="67564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